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12"/>
  </p:notesMasterIdLst>
  <p:sldIdLst>
    <p:sldId id="256" r:id="rId2"/>
    <p:sldId id="268" r:id="rId3"/>
    <p:sldId id="257" r:id="rId4"/>
    <p:sldId id="259" r:id="rId5"/>
    <p:sldId id="260" r:id="rId6"/>
    <p:sldId id="265" r:id="rId7"/>
    <p:sldId id="264" r:id="rId8"/>
    <p:sldId id="266" r:id="rId9"/>
    <p:sldId id="267"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75923"/>
  </p:normalViewPr>
  <p:slideViewPr>
    <p:cSldViewPr snapToGrid="0">
      <p:cViewPr varScale="1">
        <p:scale>
          <a:sx n="83" d="100"/>
          <a:sy n="83" d="100"/>
        </p:scale>
        <p:origin x="1672" y="200"/>
      </p:cViewPr>
      <p:guideLst/>
    </p:cSldViewPr>
  </p:slideViewPr>
  <p:notesTextViewPr>
    <p:cViewPr>
      <p:scale>
        <a:sx n="1" d="1"/>
        <a:sy n="1" d="1"/>
      </p:scale>
      <p:origin x="0" y="0"/>
    </p:cViewPr>
  </p:notesTextViewPr>
  <p:notesViewPr>
    <p:cSldViewPr snapToGrid="0">
      <p:cViewPr varScale="1">
        <p:scale>
          <a:sx n="84" d="100"/>
          <a:sy n="84" d="100"/>
        </p:scale>
        <p:origin x="396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A25FA-B256-9742-9655-3B368B898313}" type="datetimeFigureOut">
              <a:rPr lang="en-GR" smtClean="0"/>
              <a:t>7/6/24</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477D8-EAC3-054B-A256-411270D25298}" type="slidenum">
              <a:rPr lang="en-GR" smtClean="0"/>
              <a:t>‹#›</a:t>
            </a:fld>
            <a:endParaRPr lang="en-GR"/>
          </a:p>
        </p:txBody>
      </p:sp>
    </p:spTree>
    <p:extLst>
      <p:ext uri="{BB962C8B-B14F-4D97-AF65-F5344CB8AC3E}">
        <p14:creationId xmlns:p14="http://schemas.microsoft.com/office/powerpoint/2010/main" val="55966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R" dirty="0"/>
          </a:p>
        </p:txBody>
      </p:sp>
      <p:sp>
        <p:nvSpPr>
          <p:cNvPr id="4" name="Slide Number Placeholder 3"/>
          <p:cNvSpPr>
            <a:spLocks noGrp="1"/>
          </p:cNvSpPr>
          <p:nvPr>
            <p:ph type="sldNum" sz="quarter" idx="5"/>
          </p:nvPr>
        </p:nvSpPr>
        <p:spPr/>
        <p:txBody>
          <a:bodyPr/>
          <a:lstStyle/>
          <a:p>
            <a:fld id="{496477D8-EAC3-054B-A256-411270D25298}" type="slidenum">
              <a:rPr lang="en-GR" smtClean="0"/>
              <a:t>1</a:t>
            </a:fld>
            <a:endParaRPr lang="en-GR"/>
          </a:p>
        </p:txBody>
      </p:sp>
    </p:spTree>
    <p:extLst>
      <p:ext uri="{BB962C8B-B14F-4D97-AF65-F5344CB8AC3E}">
        <p14:creationId xmlns:p14="http://schemas.microsoft.com/office/powerpoint/2010/main" val="4118158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496477D8-EAC3-054B-A256-411270D25298}" type="slidenum">
              <a:rPr lang="en-GR" smtClean="0"/>
              <a:t>10</a:t>
            </a:fld>
            <a:endParaRPr lang="en-GR"/>
          </a:p>
        </p:txBody>
      </p:sp>
    </p:spTree>
    <p:extLst>
      <p:ext uri="{BB962C8B-B14F-4D97-AF65-F5344CB8AC3E}">
        <p14:creationId xmlns:p14="http://schemas.microsoft.com/office/powerpoint/2010/main" val="330218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496477D8-EAC3-054B-A256-411270D25298}" type="slidenum">
              <a:rPr lang="en-GR" smtClean="0"/>
              <a:t>2</a:t>
            </a:fld>
            <a:endParaRPr lang="en-GR"/>
          </a:p>
        </p:txBody>
      </p:sp>
    </p:spTree>
    <p:extLst>
      <p:ext uri="{BB962C8B-B14F-4D97-AF65-F5344CB8AC3E}">
        <p14:creationId xmlns:p14="http://schemas.microsoft.com/office/powerpoint/2010/main" val="231038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496477D8-EAC3-054B-A256-411270D25298}" type="slidenum">
              <a:rPr lang="en-GR" smtClean="0"/>
              <a:t>3</a:t>
            </a:fld>
            <a:endParaRPr lang="en-GR"/>
          </a:p>
        </p:txBody>
      </p:sp>
    </p:spTree>
    <p:extLst>
      <p:ext uri="{BB962C8B-B14F-4D97-AF65-F5344CB8AC3E}">
        <p14:creationId xmlns:p14="http://schemas.microsoft.com/office/powerpoint/2010/main" val="311399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496477D8-EAC3-054B-A256-411270D25298}" type="slidenum">
              <a:rPr lang="en-GR" smtClean="0"/>
              <a:t>4</a:t>
            </a:fld>
            <a:endParaRPr lang="en-GR"/>
          </a:p>
        </p:txBody>
      </p:sp>
    </p:spTree>
    <p:extLst>
      <p:ext uri="{BB962C8B-B14F-4D97-AF65-F5344CB8AC3E}">
        <p14:creationId xmlns:p14="http://schemas.microsoft.com/office/powerpoint/2010/main" val="109416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496477D8-EAC3-054B-A256-411270D25298}" type="slidenum">
              <a:rPr lang="en-GR" smtClean="0"/>
              <a:t>5</a:t>
            </a:fld>
            <a:endParaRPr lang="en-GR"/>
          </a:p>
        </p:txBody>
      </p:sp>
    </p:spTree>
    <p:extLst>
      <p:ext uri="{BB962C8B-B14F-4D97-AF65-F5344CB8AC3E}">
        <p14:creationId xmlns:p14="http://schemas.microsoft.com/office/powerpoint/2010/main" val="339262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96477D8-EAC3-054B-A256-411270D25298}" type="slidenum">
              <a:rPr lang="en-GR" smtClean="0"/>
              <a:t>6</a:t>
            </a:fld>
            <a:endParaRPr lang="en-GR"/>
          </a:p>
        </p:txBody>
      </p:sp>
    </p:spTree>
    <p:extLst>
      <p:ext uri="{BB962C8B-B14F-4D97-AF65-F5344CB8AC3E}">
        <p14:creationId xmlns:p14="http://schemas.microsoft.com/office/powerpoint/2010/main" val="1243531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496477D8-EAC3-054B-A256-411270D25298}" type="slidenum">
              <a:rPr lang="en-GR" smtClean="0"/>
              <a:t>7</a:t>
            </a:fld>
            <a:endParaRPr lang="en-GR"/>
          </a:p>
        </p:txBody>
      </p:sp>
    </p:spTree>
    <p:extLst>
      <p:ext uri="{BB962C8B-B14F-4D97-AF65-F5344CB8AC3E}">
        <p14:creationId xmlns:p14="http://schemas.microsoft.com/office/powerpoint/2010/main" val="1386579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496477D8-EAC3-054B-A256-411270D25298}" type="slidenum">
              <a:rPr lang="en-GR" smtClean="0"/>
              <a:t>8</a:t>
            </a:fld>
            <a:endParaRPr lang="en-GR"/>
          </a:p>
        </p:txBody>
      </p:sp>
    </p:spTree>
    <p:extLst>
      <p:ext uri="{BB962C8B-B14F-4D97-AF65-F5344CB8AC3E}">
        <p14:creationId xmlns:p14="http://schemas.microsoft.com/office/powerpoint/2010/main" val="2653682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96477D8-EAC3-054B-A256-411270D25298}" type="slidenum">
              <a:rPr lang="en-GR" smtClean="0"/>
              <a:t>9</a:t>
            </a:fld>
            <a:endParaRPr lang="en-GR"/>
          </a:p>
        </p:txBody>
      </p:sp>
    </p:spTree>
    <p:extLst>
      <p:ext uri="{BB962C8B-B14F-4D97-AF65-F5344CB8AC3E}">
        <p14:creationId xmlns:p14="http://schemas.microsoft.com/office/powerpoint/2010/main" val="701856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11EAACC7-3B3F-47D1-959A-EF58926E955E}" type="datetimeFigureOut">
              <a:rPr lang="en-US" smtClean="0"/>
              <a:t>6/7/24</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12CC964-A50B-4C29-B4E4-2C30BB34CCF3}"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0114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6/7/24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1907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6/7/24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9694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6/7/24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5721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6/7/24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143766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11EAACC7-3B3F-47D1-959A-EF58926E955E}" type="datetimeFigureOut">
              <a:rPr lang="en-US" smtClean="0"/>
              <a:t>6/7/24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06363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11EAACC7-3B3F-47D1-959A-EF58926E955E}" type="datetimeFigureOut">
              <a:rPr lang="en-US" smtClean="0"/>
              <a:t>6/7/24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092392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6/7/24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93060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6/7/24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12820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6/7/24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6814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6/7/24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70099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6/7/24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6477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1EAACC7-3B3F-47D1-959A-EF58926E955E}" type="datetimeFigureOut">
              <a:rPr lang="en-US" smtClean="0"/>
              <a:t>6/7/24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08345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1EAACC7-3B3F-47D1-959A-EF58926E955E}" type="datetimeFigureOut">
              <a:rPr lang="en-US" smtClean="0"/>
              <a:t>6/7/24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95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1EAACC7-3B3F-47D1-959A-EF58926E955E}" type="datetimeFigureOut">
              <a:rPr lang="en-US" smtClean="0"/>
              <a:t>6/7/24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2937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AACC7-3B3F-47D1-959A-EF58926E955E}" type="datetimeFigureOut">
              <a:rPr lang="en-US" smtClean="0"/>
              <a:t>6/7/24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7396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6/7/24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7553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6/7/24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5547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11EAACC7-3B3F-47D1-959A-EF58926E955E}" type="datetimeFigureOut">
              <a:rPr lang="en-US" smtClean="0"/>
              <a:t>6/7/24</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258749808"/>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 id="2147484155" r:id="rId16"/>
    <p:sldLayoutId id="2147484156" r:id="rId17"/>
    <p:sldLayoutId id="2147484157"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E24D1-87BE-474A-9D70-95BDEB2E82DF}"/>
              </a:ext>
            </a:extLst>
          </p:cNvPr>
          <p:cNvSpPr>
            <a:spLocks noGrp="1"/>
          </p:cNvSpPr>
          <p:nvPr>
            <p:ph type="ctrTitle"/>
          </p:nvPr>
        </p:nvSpPr>
        <p:spPr>
          <a:xfrm>
            <a:off x="952441" y="1010980"/>
            <a:ext cx="8199209" cy="3237615"/>
          </a:xfrm>
        </p:spPr>
        <p:txBody>
          <a:bodyPr>
            <a:normAutofit fontScale="90000"/>
          </a:bodyPr>
          <a:lstStyle/>
          <a:p>
            <a:pPr algn="l"/>
            <a:br>
              <a:rPr lang="es-ES" sz="2800" b="1" dirty="0">
                <a:latin typeface="Calibri" panose="020F0502020204030204" pitchFamily="34" charset="0"/>
                <a:cs typeface="Calibri" panose="020F0502020204030204" pitchFamily="34" charset="0"/>
              </a:rPr>
            </a:br>
            <a:br>
              <a:rPr lang="es-ES" sz="2800" b="1" dirty="0">
                <a:latin typeface="Calibri" panose="020F0502020204030204" pitchFamily="34" charset="0"/>
                <a:cs typeface="Calibri" panose="020F0502020204030204" pitchFamily="34" charset="0"/>
              </a:rPr>
            </a:br>
            <a:br>
              <a:rPr lang="es-ES" sz="2800" b="1" dirty="0">
                <a:latin typeface="Calibri" panose="020F0502020204030204" pitchFamily="34" charset="0"/>
                <a:cs typeface="Calibri" panose="020F0502020204030204" pitchFamily="34" charset="0"/>
              </a:rPr>
            </a:br>
            <a:br>
              <a:rPr lang="es-ES" sz="2800" b="1" dirty="0">
                <a:latin typeface="Calibri" panose="020F0502020204030204" pitchFamily="34" charset="0"/>
                <a:cs typeface="Calibri" panose="020F0502020204030204" pitchFamily="34" charset="0"/>
              </a:rPr>
            </a:br>
            <a:r>
              <a:rPr lang="es-ES" sz="2800" b="1" dirty="0" err="1">
                <a:latin typeface="Calibri" panose="020F0502020204030204" pitchFamily="34" charset="0"/>
                <a:cs typeface="Calibri" panose="020F0502020204030204" pitchFamily="34" charset="0"/>
              </a:rPr>
              <a:t>Information</a:t>
            </a:r>
            <a:r>
              <a:rPr lang="es-ES" sz="2800" b="1" dirty="0">
                <a:latin typeface="Calibri" panose="020F0502020204030204" pitchFamily="34" charset="0"/>
                <a:cs typeface="Calibri" panose="020F0502020204030204" pitchFamily="34" charset="0"/>
              </a:rPr>
              <a:t> </a:t>
            </a:r>
            <a:r>
              <a:rPr lang="es-ES" sz="2800" b="1" dirty="0" err="1">
                <a:latin typeface="Calibri" panose="020F0502020204030204" pitchFamily="34" charset="0"/>
                <a:cs typeface="Calibri" panose="020F0502020204030204" pitchFamily="34" charset="0"/>
              </a:rPr>
              <a:t>Computer</a:t>
            </a:r>
            <a:r>
              <a:rPr lang="es-ES" sz="2800" b="1" dirty="0">
                <a:latin typeface="Calibri" panose="020F0502020204030204" pitchFamily="34" charset="0"/>
                <a:cs typeface="Calibri" panose="020F0502020204030204" pitchFamily="34" charset="0"/>
              </a:rPr>
              <a:t> </a:t>
            </a:r>
            <a:r>
              <a:rPr lang="es-ES" sz="2800" b="1" dirty="0" err="1">
                <a:latin typeface="Calibri" panose="020F0502020204030204" pitchFamily="34" charset="0"/>
                <a:cs typeface="Calibri" panose="020F0502020204030204" pitchFamily="34" charset="0"/>
              </a:rPr>
              <a:t>Technology</a:t>
            </a:r>
            <a:r>
              <a:rPr lang="es-ES" sz="2800" b="1" dirty="0">
                <a:latin typeface="Calibri" panose="020F0502020204030204" pitchFamily="34" charset="0"/>
                <a:cs typeface="Calibri" panose="020F0502020204030204" pitchFamily="34" charset="0"/>
              </a:rPr>
              <a:t> (ICT) in </a:t>
            </a:r>
            <a:r>
              <a:rPr lang="es-ES" sz="2800" b="1" dirty="0" err="1">
                <a:latin typeface="Calibri" panose="020F0502020204030204" pitchFamily="34" charset="0"/>
                <a:cs typeface="Calibri" panose="020F0502020204030204" pitchFamily="34" charset="0"/>
              </a:rPr>
              <a:t>Special</a:t>
            </a:r>
            <a:r>
              <a:rPr lang="es-ES" sz="2800" b="1" dirty="0">
                <a:latin typeface="Calibri" panose="020F0502020204030204" pitchFamily="34" charset="0"/>
                <a:cs typeface="Calibri" panose="020F0502020204030204" pitchFamily="34" charset="0"/>
              </a:rPr>
              <a:t> </a:t>
            </a:r>
            <a:r>
              <a:rPr lang="es-ES" sz="2800" b="1" dirty="0" err="1">
                <a:latin typeface="Calibri" panose="020F0502020204030204" pitchFamily="34" charset="0"/>
                <a:cs typeface="Calibri" panose="020F0502020204030204" pitchFamily="34" charset="0"/>
              </a:rPr>
              <a:t>Education</a:t>
            </a:r>
            <a:r>
              <a:rPr lang="es-ES" sz="2800" b="1" dirty="0">
                <a:latin typeface="Calibri" panose="020F0502020204030204" pitchFamily="34" charset="0"/>
                <a:cs typeface="Calibri" panose="020F0502020204030204" pitchFamily="34" charset="0"/>
              </a:rPr>
              <a:t>: A Case </a:t>
            </a:r>
            <a:r>
              <a:rPr lang="es-ES" sz="2800" b="1" dirty="0" err="1">
                <a:latin typeface="Calibri" panose="020F0502020204030204" pitchFamily="34" charset="0"/>
                <a:cs typeface="Calibri" panose="020F0502020204030204" pitchFamily="34" charset="0"/>
              </a:rPr>
              <a:t>Study</a:t>
            </a:r>
            <a:r>
              <a:rPr lang="es-ES" sz="2800" b="1" dirty="0">
                <a:latin typeface="Calibri" panose="020F0502020204030204" pitchFamily="34" charset="0"/>
                <a:cs typeface="Calibri" panose="020F0502020204030204" pitchFamily="34" charset="0"/>
              </a:rPr>
              <a:t> </a:t>
            </a:r>
            <a:r>
              <a:rPr lang="es-ES" sz="2800" b="1" dirty="0" err="1">
                <a:latin typeface="Calibri" panose="020F0502020204030204" pitchFamily="34" charset="0"/>
                <a:cs typeface="Calibri" panose="020F0502020204030204" pitchFamily="34" charset="0"/>
              </a:rPr>
              <a:t>of</a:t>
            </a:r>
            <a:r>
              <a:rPr lang="es-ES" sz="2800" b="1" dirty="0">
                <a:latin typeface="Calibri" panose="020F0502020204030204" pitchFamily="34" charset="0"/>
                <a:cs typeface="Calibri" panose="020F0502020204030204" pitchFamily="34" charset="0"/>
              </a:rPr>
              <a:t> </a:t>
            </a:r>
            <a:r>
              <a:rPr lang="es-ES" sz="2800" b="1" dirty="0" err="1">
                <a:latin typeface="Calibri" panose="020F0502020204030204" pitchFamily="34" charset="0"/>
                <a:cs typeface="Calibri" panose="020F0502020204030204" pitchFamily="34" charset="0"/>
              </a:rPr>
              <a:t>Greek</a:t>
            </a:r>
            <a:r>
              <a:rPr lang="es-ES" sz="2800" b="1" dirty="0">
                <a:latin typeface="Calibri" panose="020F0502020204030204" pitchFamily="34" charset="0"/>
                <a:cs typeface="Calibri" panose="020F0502020204030204" pitchFamily="34" charset="0"/>
              </a:rPr>
              <a:t> </a:t>
            </a:r>
            <a:r>
              <a:rPr lang="es-ES" sz="2800" b="1" dirty="0" err="1">
                <a:latin typeface="Calibri" panose="020F0502020204030204" pitchFamily="34" charset="0"/>
                <a:cs typeface="Calibri" panose="020F0502020204030204" pitchFamily="34" charset="0"/>
              </a:rPr>
              <a:t>Public</a:t>
            </a:r>
            <a:r>
              <a:rPr lang="es-ES" sz="2800" b="1" dirty="0">
                <a:latin typeface="Calibri" panose="020F0502020204030204" pitchFamily="34" charset="0"/>
                <a:cs typeface="Calibri" panose="020F0502020204030204" pitchFamily="34" charset="0"/>
              </a:rPr>
              <a:t> </a:t>
            </a:r>
            <a:r>
              <a:rPr lang="es-ES" sz="2800" b="1" dirty="0" err="1">
                <a:latin typeface="Calibri" panose="020F0502020204030204" pitchFamily="34" charset="0"/>
                <a:cs typeface="Calibri" panose="020F0502020204030204" pitchFamily="34" charset="0"/>
              </a:rPr>
              <a:t>Schools</a:t>
            </a:r>
            <a:br>
              <a:rPr lang="es-ES" sz="2800" b="1" dirty="0">
                <a:latin typeface="Calibri" panose="020F0502020204030204" pitchFamily="34" charset="0"/>
                <a:cs typeface="Calibri" panose="020F0502020204030204" pitchFamily="34" charset="0"/>
              </a:rPr>
            </a:br>
            <a:br>
              <a:rPr lang="es-ES" sz="3600" b="1" dirty="0">
                <a:latin typeface="Calibri" panose="020F0502020204030204" pitchFamily="34" charset="0"/>
                <a:cs typeface="Calibri" panose="020F0502020204030204" pitchFamily="34" charset="0"/>
              </a:rPr>
            </a:br>
            <a:r>
              <a:rPr lang="es-ES" sz="2000" b="1" dirty="0" err="1">
                <a:latin typeface="Calibri" panose="020F0502020204030204" pitchFamily="34" charset="0"/>
                <a:cs typeface="Calibri" panose="020F0502020204030204" pitchFamily="34" charset="0"/>
              </a:rPr>
              <a:t>Research</a:t>
            </a:r>
            <a:r>
              <a:rPr lang="es-ES" sz="2000" b="1" dirty="0">
                <a:latin typeface="Calibri" panose="020F0502020204030204" pitchFamily="34" charset="0"/>
                <a:cs typeface="Calibri" panose="020F0502020204030204" pitchFamily="34" charset="0"/>
              </a:rPr>
              <a:t> </a:t>
            </a:r>
            <a:r>
              <a:rPr lang="es-ES" sz="2000" b="1" dirty="0" err="1">
                <a:latin typeface="Calibri" panose="020F0502020204030204" pitchFamily="34" charset="0"/>
                <a:cs typeface="Calibri" panose="020F0502020204030204" pitchFamily="34" charset="0"/>
              </a:rPr>
              <a:t>Proposal</a:t>
            </a:r>
            <a:r>
              <a:rPr lang="es-ES" sz="2000" b="1" dirty="0">
                <a:latin typeface="Calibri" panose="020F0502020204030204" pitchFamily="34" charset="0"/>
                <a:cs typeface="Calibri" panose="020F0502020204030204" pitchFamily="34" charset="0"/>
              </a:rPr>
              <a:t> </a:t>
            </a:r>
            <a:r>
              <a:rPr lang="es-ES" sz="2000" b="1" dirty="0" err="1">
                <a:latin typeface="Calibri" panose="020F0502020204030204" pitchFamily="34" charset="0"/>
                <a:cs typeface="Calibri" panose="020F0502020204030204" pitchFamily="34" charset="0"/>
              </a:rPr>
              <a:t>for</a:t>
            </a:r>
            <a:r>
              <a:rPr lang="es-ES" sz="2000" b="1" dirty="0">
                <a:latin typeface="Calibri" panose="020F0502020204030204" pitchFamily="34" charset="0"/>
                <a:cs typeface="Calibri" panose="020F0502020204030204" pitchFamily="34" charset="0"/>
              </a:rPr>
              <a:t> </a:t>
            </a:r>
            <a:r>
              <a:rPr lang="es-ES" sz="2000" b="1" dirty="0" err="1">
                <a:latin typeface="Calibri" panose="020F0502020204030204" pitchFamily="34" charset="0"/>
                <a:cs typeface="Calibri" panose="020F0502020204030204" pitchFamily="34" charset="0"/>
              </a:rPr>
              <a:t>the</a:t>
            </a:r>
            <a:r>
              <a:rPr lang="es-ES" sz="2000" b="1" dirty="0">
                <a:latin typeface="Calibri" panose="020F0502020204030204" pitchFamily="34" charset="0"/>
                <a:cs typeface="Calibri" panose="020F0502020204030204" pitchFamily="34" charset="0"/>
              </a:rPr>
              <a:t> </a:t>
            </a:r>
            <a:r>
              <a:rPr lang="es-ES" sz="2000" b="1" dirty="0" err="1">
                <a:latin typeface="Calibri" panose="020F0502020204030204" pitchFamily="34" charset="0"/>
                <a:cs typeface="Calibri" panose="020F0502020204030204" pitchFamily="34" charset="0"/>
              </a:rPr>
              <a:t>phd</a:t>
            </a:r>
            <a:r>
              <a:rPr lang="es-ES" sz="2000" b="1" dirty="0">
                <a:latin typeface="Calibri" panose="020F0502020204030204" pitchFamily="34" charset="0"/>
                <a:cs typeface="Calibri" panose="020F0502020204030204" pitchFamily="34" charset="0"/>
              </a:rPr>
              <a:t> programme: </a:t>
            </a:r>
            <a:r>
              <a:rPr lang="es-ES" sz="2000" b="1" dirty="0">
                <a:latin typeface="Calibri" panose="020F0502020204030204" pitchFamily="34" charset="0"/>
                <a:ea typeface="Times New Roman" panose="02020603050405020304" pitchFamily="18" charset="0"/>
                <a:cs typeface="Calibri" panose="020F0502020204030204" pitchFamily="34" charset="0"/>
              </a:rPr>
              <a:t>Doctorado en transferencias </a:t>
            </a:r>
            <a:r>
              <a:rPr lang="es-ES" sz="2000" b="1" dirty="0" err="1">
                <a:latin typeface="Calibri" panose="020F0502020204030204" pitchFamily="34" charset="0"/>
                <a:ea typeface="Times New Roman" panose="02020603050405020304" pitchFamily="18" charset="0"/>
                <a:cs typeface="Calibri" panose="020F0502020204030204" pitchFamily="34" charset="0"/>
              </a:rPr>
              <a:t>Interculturalese</a:t>
            </a:r>
            <a:r>
              <a:rPr lang="es-ES" sz="2000" b="1" dirty="0">
                <a:latin typeface="Calibri" panose="020F0502020204030204" pitchFamily="34" charset="0"/>
                <a:ea typeface="Times New Roman" panose="02020603050405020304" pitchFamily="18" charset="0"/>
                <a:cs typeface="Calibri" panose="020F0502020204030204" pitchFamily="34" charset="0"/>
              </a:rPr>
              <a:t> </a:t>
            </a:r>
            <a:r>
              <a:rPr lang="es-ES" sz="2000" b="1" dirty="0" err="1">
                <a:latin typeface="Calibri" panose="020F0502020204030204" pitchFamily="34" charset="0"/>
                <a:ea typeface="Times New Roman" panose="02020603050405020304" pitchFamily="18" charset="0"/>
                <a:cs typeface="Calibri" panose="020F0502020204030204" pitchFamily="34" charset="0"/>
              </a:rPr>
              <a:t>historicas</a:t>
            </a:r>
            <a:r>
              <a:rPr lang="es-ES" sz="2000" b="1" dirty="0">
                <a:latin typeface="Calibri" panose="020F0502020204030204" pitchFamily="34" charset="0"/>
                <a:ea typeface="Times New Roman" panose="02020603050405020304" pitchFamily="18" charset="0"/>
                <a:cs typeface="Calibri" panose="020F0502020204030204" pitchFamily="34" charset="0"/>
              </a:rPr>
              <a:t> en la </a:t>
            </a:r>
            <a:r>
              <a:rPr lang="es-ES" sz="2000" b="1" dirty="0" err="1">
                <a:latin typeface="Calibri" panose="020F0502020204030204" pitchFamily="34" charset="0"/>
                <a:ea typeface="Times New Roman" panose="02020603050405020304" pitchFamily="18" charset="0"/>
                <a:cs typeface="Calibri" panose="020F0502020204030204" pitchFamily="34" charset="0"/>
              </a:rPr>
              <a:t>europa</a:t>
            </a:r>
            <a:r>
              <a:rPr lang="es-ES" sz="2000" b="1" dirty="0">
                <a:latin typeface="Calibri" panose="020F0502020204030204" pitchFamily="34" charset="0"/>
                <a:ea typeface="Times New Roman" panose="02020603050405020304" pitchFamily="18" charset="0"/>
                <a:cs typeface="Calibri" panose="020F0502020204030204" pitchFamily="34" charset="0"/>
              </a:rPr>
              <a:t> </a:t>
            </a:r>
            <a:r>
              <a:rPr lang="es-ES" sz="2000" b="1" dirty="0" err="1">
                <a:latin typeface="Calibri" panose="020F0502020204030204" pitchFamily="34" charset="0"/>
                <a:ea typeface="Times New Roman" panose="02020603050405020304" pitchFamily="18" charset="0"/>
                <a:cs typeface="Calibri" panose="020F0502020204030204" pitchFamily="34" charset="0"/>
              </a:rPr>
              <a:t>Medival</a:t>
            </a:r>
            <a:r>
              <a:rPr lang="es-ES" sz="2000" b="1" dirty="0">
                <a:latin typeface="Calibri" panose="020F0502020204030204" pitchFamily="34" charset="0"/>
                <a:ea typeface="Times New Roman" panose="02020603050405020304" pitchFamily="18" charset="0"/>
                <a:cs typeface="Calibri" panose="020F0502020204030204" pitchFamily="34" charset="0"/>
              </a:rPr>
              <a:t> </a:t>
            </a:r>
            <a:r>
              <a:rPr lang="es-ES" sz="2000" b="1" dirty="0" err="1">
                <a:latin typeface="Calibri" panose="020F0502020204030204" pitchFamily="34" charset="0"/>
                <a:ea typeface="Times New Roman" panose="02020603050405020304" pitchFamily="18" charset="0"/>
                <a:cs typeface="Calibri" panose="020F0502020204030204" pitchFamily="34" charset="0"/>
              </a:rPr>
              <a:t>Mediterranea</a:t>
            </a:r>
            <a:r>
              <a:rPr lang="es-ES" sz="2000" b="1" dirty="0">
                <a:latin typeface="Calibri" panose="020F0502020204030204" pitchFamily="34" charset="0"/>
                <a:ea typeface="Times New Roman" panose="02020603050405020304" pitchFamily="18" charset="0"/>
                <a:cs typeface="Calibri" panose="020F0502020204030204" pitchFamily="34" charset="0"/>
              </a:rPr>
              <a:t>.  </a:t>
            </a:r>
            <a:r>
              <a:rPr lang="es-ES" sz="1400" b="1" dirty="0">
                <a:latin typeface="Calibri" panose="020F0502020204030204" pitchFamily="34" charset="0"/>
                <a:ea typeface="Times New Roman" panose="02020603050405020304" pitchFamily="18" charset="0"/>
                <a:cs typeface="Calibri" panose="020F0502020204030204" pitchFamily="34" charset="0"/>
              </a:rPr>
              <a:t>   </a:t>
            </a:r>
            <a:r>
              <a:rPr lang="en-GR" sz="1400" dirty="0">
                <a:latin typeface="Calibri" panose="020F0502020204030204" pitchFamily="34" charset="0"/>
                <a:cs typeface="Calibri" panose="020F0502020204030204" pitchFamily="34" charset="0"/>
              </a:rPr>
              <a:t> </a:t>
            </a:r>
            <a:br>
              <a:rPr lang="es-ES" sz="1400" b="1" dirty="0">
                <a:latin typeface="Calibri" panose="020F0502020204030204" pitchFamily="34" charset="0"/>
                <a:cs typeface="Calibri" panose="020F0502020204030204" pitchFamily="34" charset="0"/>
              </a:rPr>
            </a:br>
            <a:br>
              <a:rPr lang="en-US" sz="1800" kern="1400" spc="-50" dirty="0">
                <a:effectLst/>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32D8367-BD36-4600-9C64-99140E24EF12}"/>
              </a:ext>
            </a:extLst>
          </p:cNvPr>
          <p:cNvSpPr>
            <a:spLocks noGrp="1"/>
          </p:cNvSpPr>
          <p:nvPr>
            <p:ph type="subTitle" idx="1"/>
          </p:nvPr>
        </p:nvSpPr>
        <p:spPr>
          <a:xfrm>
            <a:off x="1475016" y="4756409"/>
            <a:ext cx="5916873" cy="618303"/>
          </a:xfrm>
        </p:spPr>
        <p:txBody>
          <a:bodyPr>
            <a:normAutofit fontScale="70000" lnSpcReduction="20000"/>
          </a:bodyPr>
          <a:lstStyle/>
          <a:p>
            <a:pPr algn="l"/>
            <a:r>
              <a:rPr lang="en-US" dirty="0" err="1">
                <a:solidFill>
                  <a:schemeClr val="bg1"/>
                </a:solidFill>
                <a:latin typeface="Calibri" panose="020F0502020204030204" pitchFamily="34" charset="0"/>
                <a:cs typeface="Calibri" panose="020F0502020204030204" pitchFamily="34" charset="0"/>
              </a:rPr>
              <a:t>Phd</a:t>
            </a:r>
            <a:r>
              <a:rPr lang="en-US" dirty="0">
                <a:solidFill>
                  <a:schemeClr val="bg1"/>
                </a:solidFill>
                <a:latin typeface="Calibri" panose="020F0502020204030204" pitchFamily="34" charset="0"/>
                <a:cs typeface="Calibri" panose="020F0502020204030204" pitchFamily="34" charset="0"/>
              </a:rPr>
              <a:t> candidate: </a:t>
            </a:r>
            <a:r>
              <a:rPr lang="en-US" b="1" dirty="0" err="1">
                <a:solidFill>
                  <a:schemeClr val="bg1"/>
                </a:solidFill>
                <a:latin typeface="Calibri" panose="020F0502020204030204" pitchFamily="34" charset="0"/>
                <a:cs typeface="Calibri" panose="020F0502020204030204" pitchFamily="34" charset="0"/>
              </a:rPr>
              <a:t>charalampos</a:t>
            </a:r>
            <a:r>
              <a:rPr lang="en-US" b="1" dirty="0">
                <a:solidFill>
                  <a:schemeClr val="bg1"/>
                </a:solidFill>
                <a:latin typeface="Calibri" panose="020F0502020204030204" pitchFamily="34" charset="0"/>
                <a:cs typeface="Calibri" panose="020F0502020204030204" pitchFamily="34" charset="0"/>
              </a:rPr>
              <a:t> </a:t>
            </a:r>
            <a:r>
              <a:rPr lang="en-US" b="1" dirty="0" err="1">
                <a:solidFill>
                  <a:schemeClr val="bg1"/>
                </a:solidFill>
                <a:latin typeface="Calibri" panose="020F0502020204030204" pitchFamily="34" charset="0"/>
                <a:cs typeface="Calibri" panose="020F0502020204030204" pitchFamily="34" charset="0"/>
              </a:rPr>
              <a:t>chatziioannou</a:t>
            </a:r>
            <a:endParaRPr lang="en-US" b="1" dirty="0">
              <a:solidFill>
                <a:schemeClr val="bg1"/>
              </a:solidFill>
              <a:latin typeface="Calibri" panose="020F0502020204030204" pitchFamily="34" charset="0"/>
              <a:cs typeface="Calibri" panose="020F0502020204030204" pitchFamily="34" charset="0"/>
            </a:endParaRPr>
          </a:p>
          <a:p>
            <a:pPr algn="l"/>
            <a:endParaRPr lang="en-US" dirty="0"/>
          </a:p>
        </p:txBody>
      </p:sp>
      <p:pic>
        <p:nvPicPr>
          <p:cNvPr id="6" name="Picture 5" descr="Text&#10;&#10;Description automatically generated with low confidence">
            <a:extLst>
              <a:ext uri="{FF2B5EF4-FFF2-40B4-BE49-F238E27FC236}">
                <a16:creationId xmlns:a16="http://schemas.microsoft.com/office/drawing/2014/main" id="{FBF25C76-80D1-DC30-11B2-6C5C91DA7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97" y="5374712"/>
            <a:ext cx="3289300" cy="546100"/>
          </a:xfrm>
          <a:prstGeom prst="rect">
            <a:avLst/>
          </a:prstGeom>
        </p:spPr>
      </p:pic>
    </p:spTree>
    <p:extLst>
      <p:ext uri="{BB962C8B-B14F-4D97-AF65-F5344CB8AC3E}">
        <p14:creationId xmlns:p14="http://schemas.microsoft.com/office/powerpoint/2010/main" val="3565676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9A59-6D9F-7775-FD05-2FA77F4E309E}"/>
              </a:ext>
            </a:extLst>
          </p:cNvPr>
          <p:cNvSpPr>
            <a:spLocks noGrp="1"/>
          </p:cNvSpPr>
          <p:nvPr>
            <p:ph type="title"/>
          </p:nvPr>
        </p:nvSpPr>
        <p:spPr/>
        <p:txBody>
          <a:bodyPr/>
          <a:lstStyle/>
          <a:p>
            <a:pPr algn="ctr"/>
            <a:r>
              <a:rPr lang="en-GR" dirty="0">
                <a:solidFill>
                  <a:schemeClr val="bg2">
                    <a:lumMod val="50000"/>
                  </a:schemeClr>
                </a:solidFill>
              </a:rPr>
              <a:t>T</a:t>
            </a:r>
            <a:r>
              <a:rPr lang="en-GB" dirty="0">
                <a:solidFill>
                  <a:schemeClr val="bg2">
                    <a:lumMod val="50000"/>
                  </a:schemeClr>
                </a:solidFill>
              </a:rPr>
              <a:t>h</a:t>
            </a:r>
            <a:r>
              <a:rPr lang="en-GR" dirty="0">
                <a:solidFill>
                  <a:schemeClr val="bg2">
                    <a:lumMod val="50000"/>
                  </a:schemeClr>
                </a:solidFill>
              </a:rPr>
              <a:t>ank you for your ATTENTION</a:t>
            </a:r>
          </a:p>
        </p:txBody>
      </p:sp>
      <p:sp>
        <p:nvSpPr>
          <p:cNvPr id="3" name="Content Placeholder 2">
            <a:extLst>
              <a:ext uri="{FF2B5EF4-FFF2-40B4-BE49-F238E27FC236}">
                <a16:creationId xmlns:a16="http://schemas.microsoft.com/office/drawing/2014/main" id="{1FBD9657-7580-86BE-CE64-1FB1DD14F102}"/>
              </a:ext>
            </a:extLst>
          </p:cNvPr>
          <p:cNvSpPr>
            <a:spLocks noGrp="1"/>
          </p:cNvSpPr>
          <p:nvPr>
            <p:ph idx="1"/>
          </p:nvPr>
        </p:nvSpPr>
        <p:spPr/>
        <p:txBody>
          <a:bodyPr/>
          <a:lstStyle/>
          <a:p>
            <a:endParaRPr lang="en-GR" dirty="0"/>
          </a:p>
        </p:txBody>
      </p:sp>
    </p:spTree>
    <p:extLst>
      <p:ext uri="{BB962C8B-B14F-4D97-AF65-F5344CB8AC3E}">
        <p14:creationId xmlns:p14="http://schemas.microsoft.com/office/powerpoint/2010/main" val="392890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77D0B-FB0C-2CF0-E53C-76850306448D}"/>
              </a:ext>
            </a:extLst>
          </p:cNvPr>
          <p:cNvSpPr>
            <a:spLocks noGrp="1"/>
          </p:cNvSpPr>
          <p:nvPr>
            <p:ph type="title"/>
          </p:nvPr>
        </p:nvSpPr>
        <p:spPr/>
        <p:txBody>
          <a:bodyPr/>
          <a:lstStyle/>
          <a:p>
            <a:pPr algn="ctr"/>
            <a:r>
              <a:rPr lang="en-GB" sz="2400" b="1" kern="0" dirty="0">
                <a:solidFill>
                  <a:schemeClr val="bg2">
                    <a:lumMod val="50000"/>
                  </a:schemeClr>
                </a:solidFill>
                <a:latin typeface="Cambria" panose="02040503050406030204" pitchFamily="18" charset="0"/>
                <a:cs typeface="Times New Roman" panose="02020603050405020304" pitchFamily="18" charset="0"/>
              </a:rPr>
              <a:t>F</a:t>
            </a:r>
            <a:r>
              <a:rPr lang="en-GR" sz="2400" b="1" kern="0" dirty="0">
                <a:solidFill>
                  <a:schemeClr val="bg2">
                    <a:lumMod val="50000"/>
                  </a:schemeClr>
                </a:solidFill>
                <a:latin typeface="Cambria" panose="02040503050406030204" pitchFamily="18" charset="0"/>
                <a:cs typeface="Times New Roman" panose="02020603050405020304" pitchFamily="18" charset="0"/>
              </a:rPr>
              <a:t>ew words about myself</a:t>
            </a:r>
          </a:p>
        </p:txBody>
      </p:sp>
      <p:sp>
        <p:nvSpPr>
          <p:cNvPr id="3" name="Content Placeholder 2">
            <a:extLst>
              <a:ext uri="{FF2B5EF4-FFF2-40B4-BE49-F238E27FC236}">
                <a16:creationId xmlns:a16="http://schemas.microsoft.com/office/drawing/2014/main" id="{E941AFDF-C93E-F56F-AC49-1D010F05F49A}"/>
              </a:ext>
            </a:extLst>
          </p:cNvPr>
          <p:cNvSpPr>
            <a:spLocks noGrp="1"/>
          </p:cNvSpPr>
          <p:nvPr>
            <p:ph sz="quarter" idx="13"/>
          </p:nvPr>
        </p:nvSpPr>
        <p:spPr>
          <a:xfrm>
            <a:off x="720783" y="2489012"/>
            <a:ext cx="11064866" cy="3424107"/>
          </a:xfrm>
        </p:spPr>
        <p:txBody>
          <a:bodyPr/>
          <a:lstStyle/>
          <a:p>
            <a:pPr marL="0" indent="0">
              <a:buNone/>
            </a:pPr>
            <a:r>
              <a:rPr lang="en-GB" sz="3200" dirty="0">
                <a:solidFill>
                  <a:schemeClr val="bg2">
                    <a:lumMod val="25000"/>
                  </a:schemeClr>
                </a:solidFill>
              </a:rPr>
              <a:t>E</a:t>
            </a:r>
            <a:r>
              <a:rPr lang="en-GR" sz="3200" dirty="0">
                <a:solidFill>
                  <a:schemeClr val="bg2">
                    <a:lumMod val="25000"/>
                  </a:schemeClr>
                </a:solidFill>
              </a:rPr>
              <a:t>ducation background                        </a:t>
            </a:r>
            <a:r>
              <a:rPr lang="en-GB" sz="3200" dirty="0">
                <a:solidFill>
                  <a:schemeClr val="bg2">
                    <a:lumMod val="25000"/>
                  </a:schemeClr>
                </a:solidFill>
              </a:rPr>
              <a:t>P</a:t>
            </a:r>
            <a:r>
              <a:rPr lang="en-GR" sz="3200" dirty="0">
                <a:solidFill>
                  <a:schemeClr val="bg2">
                    <a:lumMod val="25000"/>
                  </a:schemeClr>
                </a:solidFill>
              </a:rPr>
              <a:t>roffesional background</a:t>
            </a:r>
          </a:p>
          <a:p>
            <a:pPr marL="0" indent="0">
              <a:buNone/>
            </a:pPr>
            <a:endParaRPr lang="en-GR" dirty="0"/>
          </a:p>
        </p:txBody>
      </p:sp>
    </p:spTree>
    <p:extLst>
      <p:ext uri="{BB962C8B-B14F-4D97-AF65-F5344CB8AC3E}">
        <p14:creationId xmlns:p14="http://schemas.microsoft.com/office/powerpoint/2010/main" val="45829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B391-C0A1-4D7C-AF03-FBFB22786FEB}"/>
              </a:ext>
            </a:extLst>
          </p:cNvPr>
          <p:cNvSpPr>
            <a:spLocks noGrp="1"/>
          </p:cNvSpPr>
          <p:nvPr>
            <p:ph type="title"/>
          </p:nvPr>
        </p:nvSpPr>
        <p:spPr/>
        <p:txBody>
          <a:bodyPr>
            <a:normAutofit/>
          </a:bodyPr>
          <a:lstStyle/>
          <a:p>
            <a:pPr algn="ctr"/>
            <a:r>
              <a:rPr lang="en-US" sz="2400" b="1" kern="0" dirty="0">
                <a:solidFill>
                  <a:schemeClr val="bg2">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rPr>
              <a:t>CONTEXT AND PURPOSE OF THE RESEARCH</a:t>
            </a:r>
            <a:endParaRPr lang="en-US" sz="5400" dirty="0">
              <a:solidFill>
                <a:schemeClr val="bg2">
                  <a:lumMod val="50000"/>
                </a:schemeClr>
              </a:solidFill>
            </a:endParaRPr>
          </a:p>
        </p:txBody>
      </p:sp>
      <p:sp>
        <p:nvSpPr>
          <p:cNvPr id="3" name="Content Placeholder 2">
            <a:extLst>
              <a:ext uri="{FF2B5EF4-FFF2-40B4-BE49-F238E27FC236}">
                <a16:creationId xmlns:a16="http://schemas.microsoft.com/office/drawing/2014/main" id="{C5CDA2CC-1353-49A8-87EB-F52E1929BEF3}"/>
              </a:ext>
            </a:extLst>
          </p:cNvPr>
          <p:cNvSpPr>
            <a:spLocks noGrp="1"/>
          </p:cNvSpPr>
          <p:nvPr>
            <p:ph idx="1"/>
          </p:nvPr>
        </p:nvSpPr>
        <p:spPr>
          <a:xfrm>
            <a:off x="1143000" y="1783976"/>
            <a:ext cx="9906000" cy="4024424"/>
          </a:xfrm>
        </p:spPr>
        <p:txBody>
          <a:bodyPr>
            <a:normAutofit/>
          </a:bodyPr>
          <a:lstStyle/>
          <a:p>
            <a:r>
              <a:rPr lang="en-US" sz="3200" b="1" dirty="0">
                <a:effectLst/>
                <a:latin typeface="Calibri" panose="020F0502020204030204" pitchFamily="34" charset="0"/>
                <a:ea typeface="Calibri" panose="020F0502020204030204" pitchFamily="34" charset="0"/>
                <a:cs typeface="Arial" panose="020B0604020202020204" pitchFamily="34" charset="0"/>
              </a:rPr>
              <a:t>Context : </a:t>
            </a:r>
          </a:p>
          <a:p>
            <a:pPr lvl="2">
              <a:buFont typeface="Wingdings" pitchFamily="2" charset="2"/>
              <a:buChar char="v"/>
            </a:pPr>
            <a:r>
              <a:rPr lang="en-US" dirty="0">
                <a:effectLst/>
                <a:latin typeface="Calibri" panose="020F0502020204030204" pitchFamily="34" charset="0"/>
                <a:ea typeface="Calibri" panose="020F0502020204030204" pitchFamily="34" charset="0"/>
                <a:cs typeface="Arial" panose="020B0604020202020204" pitchFamily="34" charset="0"/>
              </a:rPr>
              <a:t>Public special education schools</a:t>
            </a: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lvl="2">
              <a:buFont typeface="Wingdings" pitchFamily="2" charset="2"/>
              <a:buChar char="v"/>
            </a:pPr>
            <a:r>
              <a:rPr lang="en-US" dirty="0">
                <a:latin typeface="Calibri" panose="020F0502020204030204" pitchFamily="34" charset="0"/>
                <a:cs typeface="Arial" panose="020B0604020202020204" pitchFamily="34" charset="0"/>
              </a:rPr>
              <a:t>It teachers In special education schools</a:t>
            </a:r>
          </a:p>
          <a:p>
            <a:pPr lvl="2">
              <a:buFont typeface="Wingdings" pitchFamily="2" charset="2"/>
              <a:buChar char="v"/>
            </a:pPr>
            <a:r>
              <a:rPr lang="en-US" dirty="0">
                <a:latin typeface="Calibri" panose="020F0502020204030204" pitchFamily="34" charset="0"/>
                <a:ea typeface="Calibri" panose="020F0502020204030204" pitchFamily="34" charset="0"/>
                <a:cs typeface="Arial" panose="020B0604020202020204" pitchFamily="34" charset="0"/>
              </a:rPr>
              <a:t>the use of digital tools, technologies and teaching methods in special education</a:t>
            </a:r>
          </a:p>
          <a:p>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r>
              <a:rPr lang="en-US" sz="3200" b="1" dirty="0">
                <a:effectLst/>
                <a:latin typeface="Calibri" panose="020F0502020204030204" pitchFamily="34" charset="0"/>
                <a:ea typeface="Calibri" panose="020F0502020204030204" pitchFamily="34" charset="0"/>
                <a:cs typeface="Arial" panose="020B0604020202020204" pitchFamily="34" charset="0"/>
              </a:rPr>
              <a:t>Purpose : </a:t>
            </a:r>
          </a:p>
          <a:p>
            <a:pPr lvl="2">
              <a:buFont typeface="Wingdings" pitchFamily="2" charset="2"/>
              <a:buChar char="v"/>
            </a:pPr>
            <a:r>
              <a:rPr lang="en-US" dirty="0">
                <a:latin typeface="Calibri" panose="020F0502020204030204" pitchFamily="34" charset="0"/>
                <a:ea typeface="Calibri" panose="020F0502020204030204" pitchFamily="34" charset="0"/>
                <a:cs typeface="Arial" panose="020B0604020202020204" pitchFamily="34" charset="0"/>
              </a:rPr>
              <a:t>examine how the use digital tools, technologies and teaching methods in the classroom can affect the educational and social life of students</a:t>
            </a:r>
          </a:p>
          <a:p>
            <a:pPr lvl="2">
              <a:buFont typeface="Wingdings" panose="05000000000000000000" pitchFamily="2" charset="2"/>
              <a:buChar char="Ø"/>
            </a:pPr>
            <a:endParaRPr lang="en-US" sz="1600" dirty="0"/>
          </a:p>
        </p:txBody>
      </p:sp>
    </p:spTree>
    <p:extLst>
      <p:ext uri="{BB962C8B-B14F-4D97-AF65-F5344CB8AC3E}">
        <p14:creationId xmlns:p14="http://schemas.microsoft.com/office/powerpoint/2010/main" val="227640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4260-A3C2-479D-94EE-896B9001584F}"/>
              </a:ext>
            </a:extLst>
          </p:cNvPr>
          <p:cNvSpPr>
            <a:spLocks noGrp="1"/>
          </p:cNvSpPr>
          <p:nvPr>
            <p:ph type="title"/>
          </p:nvPr>
        </p:nvSpPr>
        <p:spPr/>
        <p:txBody>
          <a:bodyPr>
            <a:normAutofit/>
          </a:bodyPr>
          <a:lstStyle/>
          <a:p>
            <a:pPr algn="ctr"/>
            <a:r>
              <a:rPr lang="en-US" sz="2400" b="1" kern="0" dirty="0">
                <a:solidFill>
                  <a:schemeClr val="bg2">
                    <a:lumMod val="50000"/>
                  </a:schemeClr>
                </a:solidFill>
                <a:latin typeface="Cambria" panose="02040503050406030204" pitchFamily="18" charset="0"/>
                <a:cs typeface="Times New Roman" panose="02020603050405020304" pitchFamily="18" charset="0"/>
              </a:rPr>
              <a:t>Research questions</a:t>
            </a:r>
          </a:p>
        </p:txBody>
      </p:sp>
      <p:sp>
        <p:nvSpPr>
          <p:cNvPr id="3" name="Content Placeholder 2">
            <a:extLst>
              <a:ext uri="{FF2B5EF4-FFF2-40B4-BE49-F238E27FC236}">
                <a16:creationId xmlns:a16="http://schemas.microsoft.com/office/drawing/2014/main" id="{A7FEEF56-192C-4D75-998A-2665F72EC1D8}"/>
              </a:ext>
            </a:extLst>
          </p:cNvPr>
          <p:cNvSpPr>
            <a:spLocks noGrp="1"/>
          </p:cNvSpPr>
          <p:nvPr>
            <p:ph idx="1"/>
          </p:nvPr>
        </p:nvSpPr>
        <p:spPr/>
        <p:txBody>
          <a:bodyPr>
            <a:normAutofit lnSpcReduction="10000"/>
          </a:bodyPr>
          <a:lstStyle/>
          <a:p>
            <a:pPr lvl="1">
              <a:lnSpc>
                <a:spcPct val="115000"/>
              </a:lnSpc>
              <a:spcBef>
                <a:spcPts val="200"/>
              </a:spcBef>
              <a:buFont typeface="Wingdings" pitchFamily="2" charset="2"/>
              <a:buChar char="v"/>
            </a:pPr>
            <a:r>
              <a:rPr lang="en-US" sz="1400" b="1" dirty="0">
                <a:solidFill>
                  <a:srgbClr val="243F60"/>
                </a:solidFill>
                <a:effectLst/>
                <a:latin typeface="Calibri" panose="020F0502020204030204" pitchFamily="34" charset="0"/>
                <a:ea typeface="Times New Roman" panose="02020603050405020304" pitchFamily="18" charset="0"/>
                <a:cs typeface="Calibri" panose="020F0502020204030204" pitchFamily="34" charset="0"/>
              </a:rPr>
              <a:t>Research question 1</a:t>
            </a:r>
          </a:p>
          <a:p>
            <a:pPr marL="0" marR="0" indent="0" algn="just">
              <a:lnSpc>
                <a:spcPct val="115000"/>
              </a:lnSpc>
              <a:spcBef>
                <a:spcPts val="0"/>
              </a:spcBef>
              <a:spcAft>
                <a:spcPts val="1000"/>
              </a:spcAft>
              <a:buNone/>
            </a:pPr>
            <a:r>
              <a:rPr lang="en-US" sz="1800" dirty="0">
                <a:latin typeface="Calibri" panose="020F0502020204030204" pitchFamily="34" charset="0"/>
                <a:ea typeface="Calibri" panose="020F0502020204030204" pitchFamily="34" charset="0"/>
                <a:cs typeface="Calibri" panose="020F0502020204030204" pitchFamily="34" charset="0"/>
              </a:rPr>
              <a:t>What problems arise in a classroom with students that lack skills related to using technology?</a:t>
            </a:r>
          </a:p>
          <a:p>
            <a:pPr lvl="1">
              <a:lnSpc>
                <a:spcPct val="115000"/>
              </a:lnSpc>
              <a:spcBef>
                <a:spcPts val="200"/>
              </a:spcBef>
              <a:buFont typeface="Wingdings" pitchFamily="2" charset="2"/>
              <a:buChar char="v"/>
            </a:pPr>
            <a:r>
              <a:rPr lang="en-US" sz="1400" b="1" dirty="0">
                <a:solidFill>
                  <a:srgbClr val="243F60"/>
                </a:solidFill>
                <a:latin typeface="Calibri" panose="020F0502020204030204" pitchFamily="34" charset="0"/>
                <a:ea typeface="Times New Roman" panose="02020603050405020304" pitchFamily="18" charset="0"/>
                <a:cs typeface="Calibri" panose="020F0502020204030204" pitchFamily="34" charset="0"/>
              </a:rPr>
              <a:t>Research question </a:t>
            </a:r>
            <a:r>
              <a:rPr lang="en-US" sz="1400" b="1" dirty="0">
                <a:solidFill>
                  <a:srgbClr val="243F60"/>
                </a:solidFill>
                <a:effectLst/>
                <a:latin typeface="Calibri" panose="020F0502020204030204" pitchFamily="34" charset="0"/>
                <a:ea typeface="Times New Roman" panose="02020603050405020304" pitchFamily="18" charset="0"/>
                <a:cs typeface="Calibri" panose="020F0502020204030204" pitchFamily="34" charset="0"/>
              </a:rPr>
              <a:t>2</a:t>
            </a:r>
          </a:p>
          <a:p>
            <a:pPr marL="0" marR="0" indent="0" algn="just">
              <a:lnSpc>
                <a:spcPct val="115000"/>
              </a:lnSpc>
              <a:spcBef>
                <a:spcPts val="0"/>
              </a:spcBef>
              <a:spcAft>
                <a:spcPts val="1000"/>
              </a:spcAft>
              <a:buNone/>
            </a:pPr>
            <a:r>
              <a:rPr lang="en-US" sz="1800" dirty="0">
                <a:latin typeface="Calibri" panose="020F0502020204030204" pitchFamily="34" charset="0"/>
                <a:ea typeface="Calibri" panose="020F0502020204030204" pitchFamily="34" charset="0"/>
                <a:cs typeface="Calibri" panose="020F0502020204030204" pitchFamily="34" charset="0"/>
              </a:rPr>
              <a:t>How does the teacher adapt the use of digital tools, technologies and educational methods to the skills and knowledge levels of the students? </a:t>
            </a:r>
          </a:p>
          <a:p>
            <a:pPr lvl="1">
              <a:lnSpc>
                <a:spcPct val="115000"/>
              </a:lnSpc>
              <a:spcBef>
                <a:spcPts val="200"/>
              </a:spcBef>
              <a:buFont typeface="Wingdings" pitchFamily="2" charset="2"/>
              <a:buChar char="v"/>
            </a:pPr>
            <a:r>
              <a:rPr lang="en-US" sz="1400" b="1" dirty="0">
                <a:solidFill>
                  <a:srgbClr val="243F60"/>
                </a:solidFill>
                <a:latin typeface="Calibri" panose="020F0502020204030204" pitchFamily="34" charset="0"/>
                <a:ea typeface="Times New Roman" panose="02020603050405020304" pitchFamily="18" charset="0"/>
                <a:cs typeface="Calibri" panose="020F0502020204030204" pitchFamily="34" charset="0"/>
              </a:rPr>
              <a:t>Research question </a:t>
            </a:r>
            <a:r>
              <a:rPr lang="en-US" sz="1400" b="1" dirty="0">
                <a:solidFill>
                  <a:srgbClr val="243F60"/>
                </a:solidFill>
                <a:effectLst/>
                <a:latin typeface="Calibri" panose="020F0502020204030204" pitchFamily="34" charset="0"/>
                <a:ea typeface="Times New Roman" panose="02020603050405020304" pitchFamily="18" charset="0"/>
                <a:cs typeface="Calibri" panose="020F0502020204030204" pitchFamily="34" charset="0"/>
              </a:rPr>
              <a:t>3</a:t>
            </a:r>
          </a:p>
          <a:p>
            <a:pPr marL="0" marR="0" indent="0" algn="just">
              <a:lnSpc>
                <a:spcPct val="115000"/>
              </a:lnSpc>
              <a:spcBef>
                <a:spcPts val="0"/>
              </a:spcBef>
              <a:spcAft>
                <a:spcPts val="1000"/>
              </a:spcAft>
              <a:buNone/>
            </a:pPr>
            <a:r>
              <a:rPr lang="en-US" sz="1800" dirty="0">
                <a:latin typeface="Calibri" panose="020F0502020204030204" pitchFamily="34" charset="0"/>
                <a:ea typeface="Calibri" panose="020F0502020204030204" pitchFamily="34" charset="0"/>
                <a:cs typeface="Calibri" panose="020F0502020204030204" pitchFamily="34" charset="0"/>
              </a:rPr>
              <a:t>Which digital tools, technologies and special educational methods are appropriate for students with special needs or learning difficulties, so that they could be integrated and accepted by all the members of the classroom? </a:t>
            </a:r>
          </a:p>
        </p:txBody>
      </p:sp>
    </p:spTree>
    <p:extLst>
      <p:ext uri="{BB962C8B-B14F-4D97-AF65-F5344CB8AC3E}">
        <p14:creationId xmlns:p14="http://schemas.microsoft.com/office/powerpoint/2010/main" val="393004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425D-2032-47BC-9A48-B34B66642BB9}"/>
              </a:ext>
            </a:extLst>
          </p:cNvPr>
          <p:cNvSpPr>
            <a:spLocks noGrp="1"/>
          </p:cNvSpPr>
          <p:nvPr>
            <p:ph type="title"/>
          </p:nvPr>
        </p:nvSpPr>
        <p:spPr/>
        <p:txBody>
          <a:bodyPr>
            <a:normAutofit/>
          </a:bodyPr>
          <a:lstStyle/>
          <a:p>
            <a:pPr algn="ctr"/>
            <a:r>
              <a:rPr lang="en-US" sz="2400" b="1" kern="0" dirty="0">
                <a:solidFill>
                  <a:schemeClr val="bg2">
                    <a:lumMod val="50000"/>
                  </a:schemeClr>
                </a:solidFill>
                <a:latin typeface="Cambria" panose="02040503050406030204" pitchFamily="18" charset="0"/>
                <a:cs typeface="Times New Roman" panose="02020603050405020304" pitchFamily="18" charset="0"/>
              </a:rPr>
              <a:t>Research strategy</a:t>
            </a:r>
          </a:p>
        </p:txBody>
      </p:sp>
      <p:sp>
        <p:nvSpPr>
          <p:cNvPr id="3" name="Content Placeholder 2">
            <a:extLst>
              <a:ext uri="{FF2B5EF4-FFF2-40B4-BE49-F238E27FC236}">
                <a16:creationId xmlns:a16="http://schemas.microsoft.com/office/drawing/2014/main" id="{1C338730-F4EC-4F63-87D5-9D14322EEB0D}"/>
              </a:ext>
            </a:extLst>
          </p:cNvPr>
          <p:cNvSpPr>
            <a:spLocks noGrp="1"/>
          </p:cNvSpPr>
          <p:nvPr>
            <p:ph idx="1"/>
          </p:nvPr>
        </p:nvSpPr>
        <p:spPr/>
        <p:txBody>
          <a:bodyPr>
            <a:normAutofit/>
          </a:bodyPr>
          <a:lstStyle/>
          <a:p>
            <a:pPr>
              <a:buFont typeface="Wingdings" pitchFamily="2" charset="2"/>
              <a:buChar char="v"/>
            </a:pPr>
            <a:r>
              <a:rPr lang="en-GB" sz="1800" dirty="0">
                <a:latin typeface="Calibri" panose="020F0502020204030204" pitchFamily="34" charset="0"/>
                <a:cs typeface="Arial" panose="020B0604020202020204" pitchFamily="34" charset="0"/>
              </a:rPr>
              <a:t>critical bibliographic review of the available literature</a:t>
            </a:r>
          </a:p>
          <a:p>
            <a:pPr>
              <a:buFont typeface="Wingdings" pitchFamily="2" charset="2"/>
              <a:buChar char="Ø"/>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buFont typeface="Wingdings" pitchFamily="2" charset="2"/>
              <a:buChar char="v"/>
            </a:pPr>
            <a:r>
              <a:rPr lang="en-US" sz="1800" dirty="0">
                <a:latin typeface="Calibri" panose="020F0502020204030204" pitchFamily="34" charset="0"/>
                <a:ea typeface="Calibri" panose="020F0502020204030204" pitchFamily="34" charset="0"/>
                <a:cs typeface="Arial" panose="020B0604020202020204" pitchFamily="34" charset="0"/>
              </a:rPr>
              <a:t>quantitative research using an interpretive model which be developed in parallel with the bibliographic review</a:t>
            </a:r>
          </a:p>
          <a:p>
            <a:pPr marL="0" inden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buFont typeface="Wingdings" pitchFamily="2" charset="2"/>
              <a:buChar char="v"/>
            </a:pPr>
            <a:r>
              <a:rPr lang="en-US" sz="1800" dirty="0">
                <a:latin typeface="Calibri" panose="020F0502020204030204" pitchFamily="34" charset="0"/>
                <a:cs typeface="Arial" panose="020B0604020202020204" pitchFamily="34" charset="0"/>
              </a:rPr>
              <a:t>the research will be conducted with the use of questionnaires</a:t>
            </a:r>
          </a:p>
        </p:txBody>
      </p:sp>
    </p:spTree>
    <p:extLst>
      <p:ext uri="{BB962C8B-B14F-4D97-AF65-F5344CB8AC3E}">
        <p14:creationId xmlns:p14="http://schemas.microsoft.com/office/powerpoint/2010/main" val="2992566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51125-08C4-46E2-A0F0-CB77F5AE2942}"/>
              </a:ext>
            </a:extLst>
          </p:cNvPr>
          <p:cNvSpPr>
            <a:spLocks noGrp="1"/>
          </p:cNvSpPr>
          <p:nvPr>
            <p:ph type="title"/>
          </p:nvPr>
        </p:nvSpPr>
        <p:spPr/>
        <p:txBody>
          <a:bodyPr/>
          <a:lstStyle/>
          <a:p>
            <a:pPr algn="ctr"/>
            <a:r>
              <a:rPr lang="en-US" sz="2400" b="1" kern="0" dirty="0">
                <a:solidFill>
                  <a:schemeClr val="bg2">
                    <a:lumMod val="50000"/>
                  </a:schemeClr>
                </a:solidFill>
                <a:latin typeface="Cambria" panose="02040503050406030204" pitchFamily="18" charset="0"/>
                <a:cs typeface="Times New Roman" panose="02020603050405020304" pitchFamily="18" charset="0"/>
              </a:rPr>
              <a:t>Research methodology </a:t>
            </a:r>
          </a:p>
        </p:txBody>
      </p:sp>
      <p:sp>
        <p:nvSpPr>
          <p:cNvPr id="3" name="Content Placeholder 2">
            <a:extLst>
              <a:ext uri="{FF2B5EF4-FFF2-40B4-BE49-F238E27FC236}">
                <a16:creationId xmlns:a16="http://schemas.microsoft.com/office/drawing/2014/main" id="{40BDC9EE-1DDA-4684-8F24-90BB02A4E280}"/>
              </a:ext>
            </a:extLst>
          </p:cNvPr>
          <p:cNvSpPr>
            <a:spLocks noGrp="1"/>
          </p:cNvSpPr>
          <p:nvPr>
            <p:ph idx="1"/>
          </p:nvPr>
        </p:nvSpPr>
        <p:spPr/>
        <p:txBody>
          <a:bodyPr>
            <a:normAutofit/>
          </a:bodyPr>
          <a:lstStyle/>
          <a:p>
            <a:r>
              <a:rPr lang="en-US" sz="3100" b="1" kern="0" dirty="0">
                <a:solidFill>
                  <a:schemeClr val="bg2">
                    <a:lumMod val="50000"/>
                  </a:schemeClr>
                </a:solidFill>
                <a:latin typeface="Cambria" panose="02040503050406030204" pitchFamily="18" charset="0"/>
                <a:ea typeface="+mj-ea"/>
                <a:cs typeface="Times New Roman" panose="02020603050405020304" pitchFamily="18" charset="0"/>
              </a:rPr>
              <a:t>Research tool - The questionnaire </a:t>
            </a:r>
          </a:p>
          <a:p>
            <a:pPr marL="0" indent="0">
              <a:buNone/>
            </a:pPr>
            <a:r>
              <a:rPr lang="en-US" sz="1800" dirty="0">
                <a:effectLst/>
                <a:latin typeface="Calibri" panose="020F0502020204030204" pitchFamily="34" charset="0"/>
                <a:ea typeface="Calibri" panose="020F0502020204030204" pitchFamily="34" charset="0"/>
                <a:cs typeface="Arial" panose="020B0604020202020204" pitchFamily="34" charset="0"/>
              </a:rPr>
              <a:t>Will include closed-type questions:</a:t>
            </a:r>
          </a:p>
          <a:p>
            <a:pPr lvl="1">
              <a:buFont typeface="Wingdings" pitchFamily="2" charset="2"/>
              <a:buChar char="v"/>
            </a:pPr>
            <a:r>
              <a:rPr lang="en-US" sz="1400" dirty="0">
                <a:effectLst/>
                <a:latin typeface="Calibri" panose="020F0502020204030204" pitchFamily="34" charset="0"/>
                <a:ea typeface="Calibri" panose="020F0502020204030204" pitchFamily="34" charset="0"/>
                <a:cs typeface="Arial" panose="020B0604020202020204" pitchFamily="34" charset="0"/>
              </a:rPr>
              <a:t>multiple-choice questions</a:t>
            </a:r>
            <a:endParaRPr lang="en-US" sz="1400" dirty="0">
              <a:latin typeface="Calibri" panose="020F0502020204030204" pitchFamily="34" charset="0"/>
              <a:ea typeface="Calibri" panose="020F0502020204030204" pitchFamily="34" charset="0"/>
              <a:cs typeface="Arial" panose="020B0604020202020204" pitchFamily="34" charset="0"/>
            </a:endParaRPr>
          </a:p>
          <a:p>
            <a:pPr lvl="1">
              <a:buFont typeface="Wingdings" pitchFamily="2" charset="2"/>
              <a:buChar char="v"/>
            </a:pPr>
            <a:r>
              <a:rPr lang="en-US" sz="1400" dirty="0">
                <a:effectLst/>
                <a:latin typeface="Calibri" panose="020F0502020204030204" pitchFamily="34" charset="0"/>
                <a:ea typeface="Calibri" panose="020F0502020204030204" pitchFamily="34" charset="0"/>
                <a:cs typeface="Arial" panose="020B0604020202020204" pitchFamily="34" charset="0"/>
              </a:rPr>
              <a:t>ranking questions</a:t>
            </a:r>
            <a:endParaRPr lang="en-US" sz="1400" dirty="0">
              <a:latin typeface="Calibri" panose="020F0502020204030204" pitchFamily="34" charset="0"/>
              <a:ea typeface="Calibri" panose="020F0502020204030204" pitchFamily="34" charset="0"/>
              <a:cs typeface="Arial" panose="020B0604020202020204" pitchFamily="34" charset="0"/>
            </a:endParaRPr>
          </a:p>
          <a:p>
            <a:pPr lvl="1">
              <a:buFont typeface="Wingdings" pitchFamily="2" charset="2"/>
              <a:buChar char="v"/>
            </a:pPr>
            <a:r>
              <a:rPr lang="en-US" sz="1400" dirty="0">
                <a:effectLst/>
                <a:latin typeface="Calibri" panose="020F0502020204030204" pitchFamily="34" charset="0"/>
                <a:ea typeface="Calibri" panose="020F0502020204030204" pitchFamily="34" charset="0"/>
                <a:cs typeface="Arial" panose="020B0604020202020204" pitchFamily="34" charset="0"/>
              </a:rPr>
              <a:t>rating-scales questions</a:t>
            </a:r>
          </a:p>
          <a:p>
            <a:pPr marL="0" indent="0">
              <a:buNone/>
            </a:pPr>
            <a:r>
              <a:rPr lang="en-US" sz="1800" dirty="0">
                <a:latin typeface="Calibri" panose="020F0502020204030204" pitchFamily="34" charset="0"/>
                <a:ea typeface="Calibri" panose="020F0502020204030204" pitchFamily="34" charset="0"/>
                <a:cs typeface="Arial" panose="020B0604020202020204" pitchFamily="34" charset="0"/>
              </a:rPr>
              <a:t>Will include open-type questions:</a:t>
            </a:r>
          </a:p>
          <a:p>
            <a:pPr marL="0" indent="0">
              <a:buNone/>
            </a:pPr>
            <a:r>
              <a:rPr lang="en-US" sz="1800" dirty="0">
                <a:latin typeface="Calibri" panose="020F0502020204030204" pitchFamily="34" charset="0"/>
                <a:ea typeface="Calibri" panose="020F0502020204030204" pitchFamily="34" charset="0"/>
                <a:cs typeface="Arial" panose="020B0604020202020204" pitchFamily="34" charset="0"/>
              </a:rPr>
              <a:t>Questionnaires will be addressed  to it teachers in special education schools</a:t>
            </a:r>
          </a:p>
        </p:txBody>
      </p:sp>
    </p:spTree>
    <p:extLst>
      <p:ext uri="{BB962C8B-B14F-4D97-AF65-F5344CB8AC3E}">
        <p14:creationId xmlns:p14="http://schemas.microsoft.com/office/powerpoint/2010/main" val="44963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0524-D5F3-47E0-886F-EBDC673D3AAB}"/>
              </a:ext>
            </a:extLst>
          </p:cNvPr>
          <p:cNvSpPr>
            <a:spLocks noGrp="1"/>
          </p:cNvSpPr>
          <p:nvPr>
            <p:ph type="title"/>
          </p:nvPr>
        </p:nvSpPr>
        <p:spPr/>
        <p:txBody>
          <a:bodyPr/>
          <a:lstStyle/>
          <a:p>
            <a:pPr algn="ctr"/>
            <a:r>
              <a:rPr lang="en-US" sz="2400" b="1" kern="0" dirty="0">
                <a:solidFill>
                  <a:schemeClr val="bg2">
                    <a:lumMod val="50000"/>
                  </a:schemeClr>
                </a:solidFill>
                <a:latin typeface="Cambria" panose="02040503050406030204" pitchFamily="18" charset="0"/>
                <a:cs typeface="Times New Roman" panose="02020603050405020304" pitchFamily="18" charset="0"/>
              </a:rPr>
              <a:t>Research methodology </a:t>
            </a:r>
          </a:p>
        </p:txBody>
      </p:sp>
      <p:sp>
        <p:nvSpPr>
          <p:cNvPr id="3" name="Content Placeholder 2">
            <a:extLst>
              <a:ext uri="{FF2B5EF4-FFF2-40B4-BE49-F238E27FC236}">
                <a16:creationId xmlns:a16="http://schemas.microsoft.com/office/drawing/2014/main" id="{EFBCF890-F2FF-473E-A735-A540037E1FEB}"/>
              </a:ext>
            </a:extLst>
          </p:cNvPr>
          <p:cNvSpPr>
            <a:spLocks noGrp="1"/>
          </p:cNvSpPr>
          <p:nvPr>
            <p:ph idx="1"/>
          </p:nvPr>
        </p:nvSpPr>
        <p:spPr/>
        <p:txBody>
          <a:bodyPr>
            <a:normAutofit/>
          </a:bodyPr>
          <a:lstStyle/>
          <a:p>
            <a:pPr marL="0" indent="0">
              <a:buNone/>
            </a:pPr>
            <a:r>
              <a:rPr lang="en-US" sz="2800" b="1" cap="none" dirty="0">
                <a:solidFill>
                  <a:schemeClr val="bg2">
                    <a:lumMod val="50000"/>
                  </a:schemeClr>
                </a:solidFill>
                <a:latin typeface="Cambria" panose="02040503050406030204" pitchFamily="18" charset="0"/>
                <a:ea typeface="Times New Roman" panose="02020603050405020304" pitchFamily="18" charset="0"/>
                <a:cs typeface="Times New Roman" panose="02020603050405020304" pitchFamily="18" charset="0"/>
              </a:rPr>
              <a:t>FUTURE</a:t>
            </a:r>
            <a:r>
              <a:rPr kumimoji="0" lang="en-US" sz="2800" b="1" i="0" u="none" strike="noStrike" kern="1200" cap="none" spc="0" normalizeH="0" baseline="0" noProof="0" dirty="0">
                <a:ln>
                  <a:noFill/>
                </a:ln>
                <a:solidFill>
                  <a:schemeClr val="bg2">
                    <a:lumMod val="50000"/>
                  </a:schemeClr>
                </a:solidFill>
                <a:effectLst/>
                <a:uLnTx/>
                <a:uFillTx/>
                <a:latin typeface="Cambria" panose="02040503050406030204" pitchFamily="18" charset="0"/>
                <a:ea typeface="Times New Roman" panose="02020603050405020304" pitchFamily="18" charset="0"/>
                <a:cs typeface="Times New Roman" panose="02020603050405020304" pitchFamily="18" charset="0"/>
              </a:rPr>
              <a:t> POSSIBLE ISSUES</a:t>
            </a:r>
          </a:p>
          <a:p>
            <a:pPr marL="0" indent="0">
              <a:buNone/>
            </a:pPr>
            <a:endParaRPr kumimoji="0" lang="en-US" sz="2400" b="1" i="0" u="none" strike="noStrike" kern="1200" cap="none" spc="0" normalizeH="0" baseline="0" noProof="0" dirty="0">
              <a:ln>
                <a:noFill/>
              </a:ln>
              <a:solidFill>
                <a:srgbClr val="365F91"/>
              </a:solidFill>
              <a:effectLst/>
              <a:uLnTx/>
              <a:uFillTx/>
              <a:latin typeface="Cambria" panose="02040503050406030204" pitchFamily="18" charset="0"/>
              <a:ea typeface="Times New Roman" panose="02020603050405020304" pitchFamily="18" charset="0"/>
              <a:cs typeface="Times New Roman" panose="02020603050405020304" pitchFamily="18" charset="0"/>
            </a:endParaRPr>
          </a:p>
          <a:p>
            <a:pPr>
              <a:buFont typeface="Wingdings" pitchFamily="2" charset="2"/>
              <a:buChar char="v"/>
            </a:pPr>
            <a:r>
              <a:rPr lang="en-US" sz="1800" b="1" dirty="0">
                <a:solidFill>
                  <a:schemeClr val="bg2">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rPr>
              <a:t>Access to data – </a:t>
            </a:r>
            <a:r>
              <a:rPr lang="en-US" sz="1800"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rPr>
              <a:t>IT teachers in public special education school</a:t>
            </a:r>
            <a:endParaRPr lang="en-US" sz="1800"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a:buFont typeface="Wingdings" pitchFamily="2" charset="2"/>
              <a:buChar char="v"/>
            </a:pPr>
            <a:r>
              <a:rPr lang="en-US" sz="1800" b="1" dirty="0">
                <a:solidFill>
                  <a:schemeClr val="bg2">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rPr>
              <a:t>Ethical issues - </a:t>
            </a:r>
            <a:r>
              <a:rPr lang="en-US" sz="18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rPr>
              <a:t>related to the people, the institutions and the information that need to be collected</a:t>
            </a:r>
          </a:p>
          <a:p>
            <a:pPr marL="0" indent="0">
              <a:buNone/>
            </a:pPr>
            <a:endParaRPr kumimoji="0" lang="en-US" sz="2400" b="1" i="0" u="none" strike="noStrike" kern="1200" cap="none" spc="0" normalizeH="0" baseline="0" noProof="0" dirty="0">
              <a:ln>
                <a:noFill/>
              </a:ln>
              <a:solidFill>
                <a:srgbClr val="365F91"/>
              </a:solidFill>
              <a:effectLst/>
              <a:uLnTx/>
              <a:uFillTx/>
              <a:latin typeface="Cambria" panose="020405030504060302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6509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FDB7-CB24-4CA6-88E3-196466A18CDC}"/>
              </a:ext>
            </a:extLst>
          </p:cNvPr>
          <p:cNvSpPr>
            <a:spLocks noGrp="1"/>
          </p:cNvSpPr>
          <p:nvPr>
            <p:ph type="title"/>
          </p:nvPr>
        </p:nvSpPr>
        <p:spPr/>
        <p:txBody>
          <a:bodyPr/>
          <a:lstStyle/>
          <a:p>
            <a:pPr algn="ctr"/>
            <a:r>
              <a:rPr lang="en-US" sz="2400" b="1" kern="0" dirty="0">
                <a:solidFill>
                  <a:schemeClr val="bg2">
                    <a:lumMod val="50000"/>
                  </a:schemeClr>
                </a:solidFill>
                <a:latin typeface="Cambria" panose="02040503050406030204" pitchFamily="18" charset="0"/>
                <a:cs typeface="Times New Roman" panose="02020603050405020304" pitchFamily="18" charset="0"/>
              </a:rPr>
              <a:t>Research methodology </a:t>
            </a:r>
          </a:p>
        </p:txBody>
      </p:sp>
      <p:sp>
        <p:nvSpPr>
          <p:cNvPr id="3" name="Content Placeholder 2">
            <a:extLst>
              <a:ext uri="{FF2B5EF4-FFF2-40B4-BE49-F238E27FC236}">
                <a16:creationId xmlns:a16="http://schemas.microsoft.com/office/drawing/2014/main" id="{8CE387DB-DFB2-41A6-A566-4787EC660F99}"/>
              </a:ext>
            </a:extLst>
          </p:cNvPr>
          <p:cNvSpPr>
            <a:spLocks noGrp="1"/>
          </p:cNvSpPr>
          <p:nvPr>
            <p:ph idx="1"/>
          </p:nvPr>
        </p:nvSpPr>
        <p:spPr/>
        <p:txBody>
          <a:bodyPr>
            <a:normAutofit/>
          </a:bodyPr>
          <a:lstStyle/>
          <a:p>
            <a:r>
              <a:rPr lang="en-US" sz="1800" b="1" dirty="0">
                <a:solidFill>
                  <a:schemeClr val="bg2">
                    <a:lumMod val="50000"/>
                  </a:schemeClr>
                </a:solidFill>
                <a:latin typeface="Cambria" panose="02040503050406030204" pitchFamily="18" charset="0"/>
                <a:cs typeface="Times New Roman" panose="02020603050405020304" pitchFamily="18" charset="0"/>
              </a:rPr>
              <a:t>Analysis of the data</a:t>
            </a:r>
          </a:p>
          <a:p>
            <a:pPr lvl="1">
              <a:buFont typeface="Wingdings" pitchFamily="2" charset="2"/>
              <a:buChar char="v"/>
            </a:pPr>
            <a:r>
              <a:rPr lang="en-US" sz="16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rPr>
              <a:t>Statistical Package for Social Sciences software (SPSS</a:t>
            </a:r>
            <a:r>
              <a:rPr lang="en-US" sz="1600" dirty="0">
                <a:solidFill>
                  <a:schemeClr val="bg2">
                    <a:lumMod val="50000"/>
                  </a:schemeClr>
                </a:solidFill>
                <a:latin typeface="Calibri" panose="020F0502020204030204" pitchFamily="34" charset="0"/>
                <a:ea typeface="Calibri" panose="020F0502020204030204" pitchFamily="34" charset="0"/>
                <a:cs typeface="Arial" panose="020B0604020202020204" pitchFamily="34" charset="0"/>
              </a:rPr>
              <a:t>) and/or Excel Stat</a:t>
            </a:r>
            <a:endParaRPr lang="en-US" sz="16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lvl="1">
              <a:buFont typeface="Wingdings" pitchFamily="2" charset="2"/>
              <a:buChar char="v"/>
            </a:pPr>
            <a:r>
              <a:rPr lang="en-US" sz="16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rPr>
              <a:t>descriptive and inferential statistics</a:t>
            </a:r>
            <a:endParaRPr lang="en-US" sz="1600" dirty="0">
              <a:solidFill>
                <a:schemeClr val="bg2">
                  <a:lumMod val="50000"/>
                </a:schemeClr>
              </a:solidFill>
              <a:latin typeface="Calibri" panose="020F0502020204030204" pitchFamily="34" charset="0"/>
              <a:ea typeface="Calibri" panose="020F0502020204030204" pitchFamily="34" charset="0"/>
              <a:cs typeface="Arial" panose="020B0604020202020204" pitchFamily="34" charset="0"/>
            </a:endParaRPr>
          </a:p>
          <a:p>
            <a:endParaRPr lang="en-US" sz="1800" b="1" dirty="0">
              <a:solidFill>
                <a:schemeClr val="bg2">
                  <a:lumMod val="50000"/>
                </a:schemeClr>
              </a:solidFill>
              <a:latin typeface="Calibri" panose="020F0502020204030204" pitchFamily="34" charset="0"/>
              <a:cs typeface="Arial" panose="020B0604020202020204" pitchFamily="34" charset="0"/>
            </a:endParaRPr>
          </a:p>
          <a:p>
            <a:r>
              <a:rPr lang="en-US" sz="1800" b="1" dirty="0">
                <a:solidFill>
                  <a:schemeClr val="bg2">
                    <a:lumMod val="50000"/>
                  </a:schemeClr>
                </a:solidFill>
                <a:latin typeface="Cambria" panose="02040503050406030204" pitchFamily="18" charset="0"/>
                <a:cs typeface="Times New Roman" panose="02020603050405020304" pitchFamily="18" charset="0"/>
              </a:rPr>
              <a:t>Reliability and validity</a:t>
            </a:r>
          </a:p>
          <a:p>
            <a:pPr lvl="1">
              <a:buClr>
                <a:prstClr val="black"/>
              </a:buClr>
              <a:buFont typeface="Wingdings" pitchFamily="2" charset="2"/>
              <a:buChar char="v"/>
            </a:pPr>
            <a:r>
              <a:rPr lang="en-US" sz="1600" dirty="0">
                <a:solidFill>
                  <a:schemeClr val="bg2">
                    <a:lumMod val="50000"/>
                  </a:schemeClr>
                </a:solidFill>
                <a:latin typeface="Calibri" panose="020F0502020204030204" pitchFamily="34" charset="0"/>
                <a:ea typeface="Calibri" panose="020F0502020204030204" pitchFamily="34" charset="0"/>
                <a:cs typeface="Arial" panose="020B0604020202020204" pitchFamily="34" charset="0"/>
              </a:rPr>
              <a:t>TESTING for validity and reliability</a:t>
            </a:r>
          </a:p>
          <a:p>
            <a:pPr marL="0" indent="0">
              <a:buNone/>
            </a:pPr>
            <a:endParaRPr lang="en-US" sz="1800" b="1" dirty="0">
              <a:solidFill>
                <a:schemeClr val="accent5"/>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7450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4151E2B-B884-4F25-90D6-3D1AC39B1C3B}"/>
              </a:ext>
            </a:extLst>
          </p:cNvPr>
          <p:cNvGraphicFramePr>
            <a:graphicFrameLocks noGrp="1"/>
          </p:cNvGraphicFramePr>
          <p:nvPr>
            <p:ph idx="1"/>
            <p:extLst>
              <p:ext uri="{D42A27DB-BD31-4B8C-83A1-F6EECF244321}">
                <p14:modId xmlns:p14="http://schemas.microsoft.com/office/powerpoint/2010/main" val="1469408272"/>
              </p:ext>
            </p:extLst>
          </p:nvPr>
        </p:nvGraphicFramePr>
        <p:xfrm>
          <a:off x="1022889" y="247973"/>
          <a:ext cx="9730456" cy="5287195"/>
        </p:xfrm>
        <a:graphic>
          <a:graphicData uri="http://schemas.openxmlformats.org/drawingml/2006/table">
            <a:tbl>
              <a:tblPr firstRow="1" firstCol="1" bandRow="1">
                <a:tableStyleId>{D7AC3CCA-C797-4891-BE02-D94E43425B78}</a:tableStyleId>
              </a:tblPr>
              <a:tblGrid>
                <a:gridCol w="1125856">
                  <a:extLst>
                    <a:ext uri="{9D8B030D-6E8A-4147-A177-3AD203B41FA5}">
                      <a16:colId xmlns:a16="http://schemas.microsoft.com/office/drawing/2014/main" val="3643334192"/>
                    </a:ext>
                  </a:extLst>
                </a:gridCol>
                <a:gridCol w="3126299">
                  <a:extLst>
                    <a:ext uri="{9D8B030D-6E8A-4147-A177-3AD203B41FA5}">
                      <a16:colId xmlns:a16="http://schemas.microsoft.com/office/drawing/2014/main" val="3047673351"/>
                    </a:ext>
                  </a:extLst>
                </a:gridCol>
                <a:gridCol w="5478301">
                  <a:extLst>
                    <a:ext uri="{9D8B030D-6E8A-4147-A177-3AD203B41FA5}">
                      <a16:colId xmlns:a16="http://schemas.microsoft.com/office/drawing/2014/main" val="1843027987"/>
                    </a:ext>
                  </a:extLst>
                </a:gridCol>
              </a:tblGrid>
              <a:tr h="713744">
                <a:tc gridSpan="3">
                  <a:txBody>
                    <a:bodyPr/>
                    <a:lstStyle/>
                    <a:p>
                      <a:pPr marL="0" marR="0" algn="ctr">
                        <a:lnSpc>
                          <a:spcPct val="150000"/>
                        </a:lnSpc>
                        <a:spcBef>
                          <a:spcPts val="0"/>
                        </a:spcBef>
                        <a:spcAft>
                          <a:spcPts val="0"/>
                        </a:spcAft>
                      </a:pPr>
                      <a:r>
                        <a:rPr lang="en-US" sz="1400" b="1" dirty="0">
                          <a:latin typeface="Calibri" panose="020F0502020204030204" pitchFamily="34" charset="0"/>
                          <a:cs typeface="Calibri" panose="020F0502020204030204" pitchFamily="34" charset="0"/>
                        </a:rPr>
                        <a:t>PhD</a:t>
                      </a:r>
                      <a:r>
                        <a:rPr lang="es-ES" sz="1400" b="1" dirty="0">
                          <a:latin typeface="Calibri" panose="020F0502020204030204" pitchFamily="34" charset="0"/>
                          <a:cs typeface="Calibri" panose="020F0502020204030204" pitchFamily="34" charset="0"/>
                        </a:rPr>
                        <a:t> </a:t>
                      </a:r>
                      <a:r>
                        <a:rPr lang="es-ES" sz="1400" b="1" dirty="0" err="1">
                          <a:latin typeface="Calibri" panose="020F0502020204030204" pitchFamily="34" charset="0"/>
                          <a:cs typeface="Calibri" panose="020F0502020204030204" pitchFamily="34" charset="0"/>
                        </a:rPr>
                        <a:t>programme</a:t>
                      </a:r>
                      <a:r>
                        <a:rPr lang="es-ES" sz="1400" b="1" dirty="0">
                          <a:latin typeface="Calibri" panose="020F0502020204030204" pitchFamily="34" charset="0"/>
                          <a:cs typeface="Calibri" panose="020F0502020204030204" pitchFamily="34" charset="0"/>
                        </a:rPr>
                        <a:t>: Doctorado en transferencias </a:t>
                      </a:r>
                      <a:r>
                        <a:rPr lang="es-ES" sz="1400" b="1" dirty="0" err="1">
                          <a:latin typeface="Calibri" panose="020F0502020204030204" pitchFamily="34" charset="0"/>
                          <a:cs typeface="Calibri" panose="020F0502020204030204" pitchFamily="34" charset="0"/>
                        </a:rPr>
                        <a:t>Interculturalese</a:t>
                      </a:r>
                      <a:r>
                        <a:rPr lang="es-ES" sz="1400" b="1" dirty="0">
                          <a:latin typeface="Calibri" panose="020F0502020204030204" pitchFamily="34" charset="0"/>
                          <a:cs typeface="Calibri" panose="020F0502020204030204" pitchFamily="34" charset="0"/>
                        </a:rPr>
                        <a:t> </a:t>
                      </a:r>
                      <a:r>
                        <a:rPr lang="es-ES" sz="1400" b="1" dirty="0" err="1">
                          <a:latin typeface="Calibri" panose="020F0502020204030204" pitchFamily="34" charset="0"/>
                          <a:cs typeface="Calibri" panose="020F0502020204030204" pitchFamily="34" charset="0"/>
                        </a:rPr>
                        <a:t>historicas</a:t>
                      </a:r>
                      <a:r>
                        <a:rPr lang="es-ES" sz="1400" b="1" dirty="0">
                          <a:latin typeface="Calibri" panose="020F0502020204030204" pitchFamily="34" charset="0"/>
                          <a:cs typeface="Calibri" panose="020F0502020204030204" pitchFamily="34" charset="0"/>
                        </a:rPr>
                        <a:t> en la Europa </a:t>
                      </a:r>
                      <a:r>
                        <a:rPr lang="es-ES" sz="1400" b="1" dirty="0" err="1">
                          <a:latin typeface="Calibri" panose="020F0502020204030204" pitchFamily="34" charset="0"/>
                          <a:cs typeface="Calibri" panose="020F0502020204030204" pitchFamily="34" charset="0"/>
                        </a:rPr>
                        <a:t>Medival</a:t>
                      </a:r>
                      <a:r>
                        <a:rPr lang="es-ES" sz="1400" b="1" dirty="0">
                          <a:latin typeface="Calibri" panose="020F0502020204030204" pitchFamily="34" charset="0"/>
                          <a:cs typeface="Calibri" panose="020F0502020204030204" pitchFamily="34" charset="0"/>
                        </a:rPr>
                        <a:t> </a:t>
                      </a:r>
                      <a:r>
                        <a:rPr lang="es-ES" sz="1400" b="1" dirty="0" err="1">
                          <a:latin typeface="Calibri" panose="020F0502020204030204" pitchFamily="34" charset="0"/>
                          <a:cs typeface="Calibri" panose="020F0502020204030204" pitchFamily="34" charset="0"/>
                        </a:rPr>
                        <a:t>Mediterranea</a:t>
                      </a:r>
                      <a:r>
                        <a:rPr lang="el-GR" sz="1400" b="1" dirty="0">
                          <a:latin typeface="Calibri" panose="020F0502020204030204" pitchFamily="34" charset="0"/>
                          <a:cs typeface="Calibri" panose="020F0502020204030204" pitchFamily="34" charset="0"/>
                        </a:rPr>
                        <a:t> </a:t>
                      </a:r>
                      <a:endParaRPr lang="en-US" sz="1400" b="1" dirty="0">
                        <a:latin typeface="Calibri" panose="020F0502020204030204" pitchFamily="34" charset="0"/>
                        <a:cs typeface="Calibri" panose="020F0502020204030204" pitchFamily="34" charset="0"/>
                      </a:endParaRPr>
                    </a:p>
                    <a:p>
                      <a:pPr marL="0" marR="0" algn="ctr">
                        <a:lnSpc>
                          <a:spcPct val="150000"/>
                        </a:lnSpc>
                        <a:spcBef>
                          <a:spcPts val="0"/>
                        </a:spcBef>
                        <a:spcAft>
                          <a:spcPts val="0"/>
                        </a:spcAft>
                      </a:pPr>
                      <a:r>
                        <a:rPr lang="el-GR" sz="1400" b="1" dirty="0">
                          <a:latin typeface="Calibri" panose="020F0502020204030204" pitchFamily="34" charset="0"/>
                          <a:cs typeface="Calibri" panose="020F0502020204030204" pitchFamily="34" charset="0"/>
                        </a:rPr>
                        <a:t>2021-2024</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8472041"/>
                  </a:ext>
                </a:extLst>
              </a:tr>
              <a:tr h="337264">
                <a:tc>
                  <a:txBody>
                    <a:bodyPr/>
                    <a:lstStyle/>
                    <a:p>
                      <a:pPr marL="0" marR="0" algn="just">
                        <a:lnSpc>
                          <a:spcPct val="150000"/>
                        </a:lnSpc>
                        <a:spcBef>
                          <a:spcPts val="0"/>
                        </a:spcBef>
                        <a:spcAft>
                          <a:spcPts val="0"/>
                        </a:spcAft>
                      </a:pPr>
                      <a:r>
                        <a:rPr lang="en-US" sz="1400" dirty="0">
                          <a:effectLst/>
                          <a:latin typeface="Calibri" panose="020F0502020204030204" pitchFamily="34" charset="0"/>
                          <a:cs typeface="Calibri" panose="020F0502020204030204" pitchFamily="34" charset="0"/>
                        </a:rPr>
                        <a:t>Phases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tc>
                  <a:txBody>
                    <a:bodyPr/>
                    <a:lstStyle/>
                    <a:p>
                      <a:pPr marL="0" marR="0" algn="just">
                        <a:lnSpc>
                          <a:spcPct val="150000"/>
                        </a:lnSpc>
                        <a:spcBef>
                          <a:spcPts val="0"/>
                        </a:spcBef>
                        <a:spcAft>
                          <a:spcPts val="0"/>
                        </a:spcAft>
                      </a:pPr>
                      <a:r>
                        <a:rPr lang="en-US" sz="1400">
                          <a:effectLst/>
                          <a:latin typeface="Calibri" panose="020F0502020204030204" pitchFamily="34" charset="0"/>
                          <a:cs typeface="Calibri" panose="020F0502020204030204" pitchFamily="34" charset="0"/>
                        </a:rPr>
                        <a:t>Duration</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tc>
                  <a:txBody>
                    <a:bodyPr/>
                    <a:lstStyle/>
                    <a:p>
                      <a:pPr marL="0" marR="0" algn="just">
                        <a:lnSpc>
                          <a:spcPct val="150000"/>
                        </a:lnSpc>
                        <a:spcBef>
                          <a:spcPts val="0"/>
                        </a:spcBef>
                        <a:spcAft>
                          <a:spcPts val="0"/>
                        </a:spcAft>
                      </a:pPr>
                      <a:r>
                        <a:rPr lang="en-US" sz="1400" dirty="0">
                          <a:effectLst/>
                          <a:latin typeface="Calibri" panose="020F0502020204030204" pitchFamily="34" charset="0"/>
                          <a:cs typeface="Calibri" panose="020F0502020204030204" pitchFamily="34" charset="0"/>
                        </a:rPr>
                        <a:t>Activities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extLst>
                  <a:ext uri="{0D108BD9-81ED-4DB2-BD59-A6C34878D82A}">
                    <a16:rowId xmlns:a16="http://schemas.microsoft.com/office/drawing/2014/main" val="2456648605"/>
                  </a:ext>
                </a:extLst>
              </a:tr>
              <a:tr h="945646">
                <a:tc>
                  <a:txBody>
                    <a:bodyPr/>
                    <a:lstStyle/>
                    <a:p>
                      <a:pPr marL="0" marR="0" algn="just">
                        <a:lnSpc>
                          <a:spcPct val="150000"/>
                        </a:lnSpc>
                        <a:spcBef>
                          <a:spcPts val="0"/>
                        </a:spcBef>
                        <a:spcAft>
                          <a:spcPts val="0"/>
                        </a:spcAft>
                      </a:pPr>
                      <a:r>
                        <a:rPr lang="en-US" sz="1400">
                          <a:effectLst/>
                          <a:latin typeface="Calibri" panose="020F0502020204030204" pitchFamily="34" charset="0"/>
                          <a:cs typeface="Calibri" panose="020F0502020204030204" pitchFamily="34" charset="0"/>
                        </a:rPr>
                        <a:t>I</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tc>
                  <a:txBody>
                    <a:bodyPr/>
                    <a:lstStyle/>
                    <a:p>
                      <a:pPr marL="0" marR="0" algn="just">
                        <a:lnSpc>
                          <a:spcPct val="150000"/>
                        </a:lnSpc>
                        <a:spcBef>
                          <a:spcPts val="0"/>
                        </a:spcBef>
                        <a:spcAft>
                          <a:spcPts val="0"/>
                        </a:spcAft>
                      </a:pPr>
                      <a:r>
                        <a:rPr lang="en-US" sz="1400" dirty="0">
                          <a:effectLst/>
                          <a:latin typeface="Calibri" panose="020F0502020204030204" pitchFamily="34" charset="0"/>
                          <a:cs typeface="Calibri" panose="020F0502020204030204" pitchFamily="34" charset="0"/>
                        </a:rPr>
                        <a:t>November 2021 – July  2022</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tc>
                  <a:txBody>
                    <a:bodyPr/>
                    <a:lstStyle/>
                    <a:p>
                      <a:pPr marL="0" marR="0" algn="just">
                        <a:lnSpc>
                          <a:spcPct val="150000"/>
                        </a:lnSpc>
                        <a:spcBef>
                          <a:spcPts val="0"/>
                        </a:spcBef>
                        <a:spcAft>
                          <a:spcPts val="0"/>
                        </a:spcAft>
                      </a:pPr>
                      <a:r>
                        <a:rPr lang="en-US" sz="1400" dirty="0">
                          <a:effectLst/>
                          <a:latin typeface="Calibri" panose="020F0502020204030204" pitchFamily="34" charset="0"/>
                          <a:cs typeface="Calibri" panose="020F0502020204030204" pitchFamily="34" charset="0"/>
                        </a:rPr>
                        <a:t>Literature Review. Develop the questionnaire. Consult the literature review and the questionnaire with the supervisor.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extLst>
                  <a:ext uri="{0D108BD9-81ED-4DB2-BD59-A6C34878D82A}">
                    <a16:rowId xmlns:a16="http://schemas.microsoft.com/office/drawing/2014/main" val="1618106361"/>
                  </a:ext>
                </a:extLst>
              </a:tr>
              <a:tr h="967137">
                <a:tc>
                  <a:txBody>
                    <a:bodyPr/>
                    <a:lstStyle/>
                    <a:p>
                      <a:pPr marL="0" marR="0" algn="just">
                        <a:lnSpc>
                          <a:spcPct val="150000"/>
                        </a:lnSpc>
                        <a:spcBef>
                          <a:spcPts val="0"/>
                        </a:spcBef>
                        <a:spcAft>
                          <a:spcPts val="0"/>
                        </a:spcAft>
                      </a:pPr>
                      <a:r>
                        <a:rPr lang="en-US" sz="1400">
                          <a:effectLst/>
                          <a:latin typeface="Calibri" panose="020F0502020204030204" pitchFamily="34" charset="0"/>
                          <a:cs typeface="Calibri" panose="020F0502020204030204" pitchFamily="34" charset="0"/>
                        </a:rPr>
                        <a:t>II</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tc>
                  <a:txBody>
                    <a:bodyPr/>
                    <a:lstStyle/>
                    <a:p>
                      <a:pPr marL="0" marR="0" algn="just">
                        <a:lnSpc>
                          <a:spcPct val="150000"/>
                        </a:lnSpc>
                        <a:spcBef>
                          <a:spcPts val="0"/>
                        </a:spcBef>
                        <a:spcAft>
                          <a:spcPts val="0"/>
                        </a:spcAft>
                      </a:pPr>
                      <a:r>
                        <a:rPr lang="en-US" sz="1400" dirty="0">
                          <a:effectLst/>
                          <a:latin typeface="Calibri" panose="020F0502020204030204" pitchFamily="34" charset="0"/>
                          <a:cs typeface="Calibri" panose="020F0502020204030204" pitchFamily="34" charset="0"/>
                        </a:rPr>
                        <a:t>July 2022 - May 2023</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tc>
                  <a:txBody>
                    <a:bodyPr/>
                    <a:lstStyle/>
                    <a:p>
                      <a:pPr marL="0" marR="0" algn="just">
                        <a:lnSpc>
                          <a:spcPct val="150000"/>
                        </a:lnSpc>
                        <a:spcBef>
                          <a:spcPts val="0"/>
                        </a:spcBef>
                        <a:spcAft>
                          <a:spcPts val="0"/>
                        </a:spcAft>
                      </a:pPr>
                      <a:r>
                        <a:rPr lang="en-US" sz="1400" dirty="0">
                          <a:effectLst/>
                          <a:latin typeface="Calibri" panose="020F0502020204030204" pitchFamily="34" charset="0"/>
                          <a:cs typeface="Calibri" panose="020F0502020204030204" pitchFamily="34" charset="0"/>
                        </a:rPr>
                        <a:t>Complete literature review. Pilot the questionnaire. Gather the primary data. Consult the literature review with the supervisor.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extLst>
                  <a:ext uri="{0D108BD9-81ED-4DB2-BD59-A6C34878D82A}">
                    <a16:rowId xmlns:a16="http://schemas.microsoft.com/office/drawing/2014/main" val="920376866"/>
                  </a:ext>
                </a:extLst>
              </a:tr>
              <a:tr h="713744">
                <a:tc>
                  <a:txBody>
                    <a:bodyPr/>
                    <a:lstStyle/>
                    <a:p>
                      <a:pPr marL="0" marR="0" algn="just">
                        <a:lnSpc>
                          <a:spcPct val="150000"/>
                        </a:lnSpc>
                        <a:spcBef>
                          <a:spcPts val="0"/>
                        </a:spcBef>
                        <a:spcAft>
                          <a:spcPts val="0"/>
                        </a:spcAft>
                      </a:pPr>
                      <a:r>
                        <a:rPr lang="en-US" sz="1400">
                          <a:effectLst/>
                          <a:latin typeface="Calibri" panose="020F0502020204030204" pitchFamily="34" charset="0"/>
                          <a:cs typeface="Calibri" panose="020F0502020204030204" pitchFamily="34" charset="0"/>
                        </a:rPr>
                        <a:t>III</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tc>
                  <a:txBody>
                    <a:bodyPr/>
                    <a:lstStyle/>
                    <a:p>
                      <a:pPr marL="0" marR="0" algn="just">
                        <a:lnSpc>
                          <a:spcPct val="150000"/>
                        </a:lnSpc>
                        <a:spcBef>
                          <a:spcPts val="0"/>
                        </a:spcBef>
                        <a:spcAft>
                          <a:spcPts val="0"/>
                        </a:spcAft>
                      </a:pPr>
                      <a:r>
                        <a:rPr lang="en-US" sz="1400" dirty="0">
                          <a:effectLst/>
                          <a:latin typeface="Calibri" panose="020F0502020204030204" pitchFamily="34" charset="0"/>
                          <a:cs typeface="Calibri" panose="020F0502020204030204" pitchFamily="34" charset="0"/>
                        </a:rPr>
                        <a:t>May 2023 – September 2023</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tc>
                  <a:txBody>
                    <a:bodyPr/>
                    <a:lstStyle/>
                    <a:p>
                      <a:pPr marL="0" marR="0" algn="just">
                        <a:lnSpc>
                          <a:spcPct val="150000"/>
                        </a:lnSpc>
                        <a:spcBef>
                          <a:spcPts val="0"/>
                        </a:spcBef>
                        <a:spcAft>
                          <a:spcPts val="0"/>
                        </a:spcAft>
                      </a:pPr>
                      <a:r>
                        <a:rPr lang="en-US" sz="1400" dirty="0">
                          <a:effectLst/>
                          <a:latin typeface="Calibri" panose="020F0502020204030204" pitchFamily="34" charset="0"/>
                          <a:cs typeface="Calibri" panose="020F0502020204030204" pitchFamily="34" charset="0"/>
                        </a:rPr>
                        <a:t>Complete the analysis with SPSS and/or  EXCEL STAT of the primary data. Consult the results with the supervisor.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extLst>
                  <a:ext uri="{0D108BD9-81ED-4DB2-BD59-A6C34878D82A}">
                    <a16:rowId xmlns:a16="http://schemas.microsoft.com/office/drawing/2014/main" val="3073933195"/>
                  </a:ext>
                </a:extLst>
              </a:tr>
              <a:tr h="1272396">
                <a:tc>
                  <a:txBody>
                    <a:bodyPr/>
                    <a:lstStyle/>
                    <a:p>
                      <a:pPr marL="0" marR="0" algn="just">
                        <a:lnSpc>
                          <a:spcPct val="150000"/>
                        </a:lnSpc>
                        <a:spcBef>
                          <a:spcPts val="0"/>
                        </a:spcBef>
                        <a:spcAft>
                          <a:spcPts val="0"/>
                        </a:spcAft>
                      </a:pPr>
                      <a:r>
                        <a:rPr lang="en-US" sz="1400">
                          <a:effectLst/>
                          <a:latin typeface="Calibri" panose="020F0502020204030204" pitchFamily="34" charset="0"/>
                          <a:cs typeface="Calibri" panose="020F0502020204030204" pitchFamily="34" charset="0"/>
                        </a:rPr>
                        <a:t>IV</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tc>
                  <a:txBody>
                    <a:bodyPr/>
                    <a:lstStyle/>
                    <a:p>
                      <a:pPr marL="0" marR="0" algn="just">
                        <a:lnSpc>
                          <a:spcPct val="150000"/>
                        </a:lnSpc>
                        <a:spcBef>
                          <a:spcPts val="0"/>
                        </a:spcBef>
                        <a:spcAft>
                          <a:spcPts val="0"/>
                        </a:spcAft>
                      </a:pPr>
                      <a:r>
                        <a:rPr lang="en-US" sz="1400" dirty="0">
                          <a:effectLst/>
                          <a:latin typeface="Calibri" panose="020F0502020204030204" pitchFamily="34" charset="0"/>
                          <a:cs typeface="Calibri" panose="020F0502020204030204" pitchFamily="34" charset="0"/>
                        </a:rPr>
                        <a:t>September 2023 – September 2024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tc>
                  <a:txBody>
                    <a:bodyPr/>
                    <a:lstStyle/>
                    <a:p>
                      <a:pPr marL="0" marR="0" algn="just">
                        <a:lnSpc>
                          <a:spcPct val="150000"/>
                        </a:lnSpc>
                        <a:spcBef>
                          <a:spcPts val="0"/>
                        </a:spcBef>
                        <a:spcAft>
                          <a:spcPts val="0"/>
                        </a:spcAft>
                      </a:pPr>
                      <a:r>
                        <a:rPr lang="en-US" sz="1400" dirty="0">
                          <a:effectLst/>
                          <a:latin typeface="Calibri" panose="020F0502020204030204" pitchFamily="34" charset="0"/>
                          <a:cs typeface="Calibri" panose="020F0502020204030204" pitchFamily="34" charset="0"/>
                        </a:rPr>
                        <a:t>Write the full research with the conclusions, implications and recommendations. Consult the paper with the supervisor.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extLst>
                  <a:ext uri="{0D108BD9-81ED-4DB2-BD59-A6C34878D82A}">
                    <a16:rowId xmlns:a16="http://schemas.microsoft.com/office/drawing/2014/main" val="2487422466"/>
                  </a:ext>
                </a:extLst>
              </a:tr>
              <a:tr h="337264">
                <a:tc>
                  <a:txBody>
                    <a:bodyPr/>
                    <a:lstStyle/>
                    <a:p>
                      <a:pPr marL="0" marR="0" algn="just">
                        <a:lnSpc>
                          <a:spcPct val="150000"/>
                        </a:lnSpc>
                        <a:spcBef>
                          <a:spcPts val="0"/>
                        </a:spcBef>
                        <a:spcAft>
                          <a:spcPts val="0"/>
                        </a:spcAft>
                      </a:pPr>
                      <a:r>
                        <a:rPr lang="en-US" sz="1400" dirty="0">
                          <a:effectLst/>
                          <a:latin typeface="Calibri" panose="020F0502020204030204" pitchFamily="34" charset="0"/>
                          <a:cs typeface="Calibri" panose="020F0502020204030204" pitchFamily="34" charset="0"/>
                        </a:rPr>
                        <a:t>V</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tc>
                  <a:txBody>
                    <a:bodyPr/>
                    <a:lstStyle/>
                    <a:p>
                      <a:pPr marL="0" marR="0" algn="just">
                        <a:lnSpc>
                          <a:spcPct val="150000"/>
                        </a:lnSpc>
                        <a:spcBef>
                          <a:spcPts val="0"/>
                        </a:spcBef>
                        <a:spcAft>
                          <a:spcPts val="0"/>
                        </a:spcAft>
                      </a:pPr>
                      <a:r>
                        <a:rPr lang="en-US" sz="1400" dirty="0">
                          <a:effectLst/>
                          <a:latin typeface="Calibri" panose="020F0502020204030204" pitchFamily="34" charset="0"/>
                          <a:cs typeface="Calibri" panose="020F0502020204030204" pitchFamily="34" charset="0"/>
                        </a:rPr>
                        <a:t>October 2024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tc>
                  <a:txBody>
                    <a:bodyPr/>
                    <a:lstStyle/>
                    <a:p>
                      <a:pPr marL="0" marR="0" algn="just">
                        <a:lnSpc>
                          <a:spcPct val="150000"/>
                        </a:lnSpc>
                        <a:spcBef>
                          <a:spcPts val="0"/>
                        </a:spcBef>
                        <a:spcAft>
                          <a:spcPts val="0"/>
                        </a:spcAft>
                      </a:pPr>
                      <a:r>
                        <a:rPr lang="en-US" sz="1400" dirty="0">
                          <a:effectLst/>
                          <a:latin typeface="Calibri" panose="020F0502020204030204" pitchFamily="34" charset="0"/>
                          <a:cs typeface="Calibri" panose="020F0502020204030204" pitchFamily="34" charset="0"/>
                        </a:rPr>
                        <a:t>Submit the research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050" marR="60050" marT="0" marB="0"/>
                </a:tc>
                <a:extLst>
                  <a:ext uri="{0D108BD9-81ED-4DB2-BD59-A6C34878D82A}">
                    <a16:rowId xmlns:a16="http://schemas.microsoft.com/office/drawing/2014/main" val="3330071116"/>
                  </a:ext>
                </a:extLst>
              </a:tr>
            </a:tbl>
          </a:graphicData>
        </a:graphic>
      </p:graphicFrame>
    </p:spTree>
    <p:extLst>
      <p:ext uri="{BB962C8B-B14F-4D97-AF65-F5344CB8AC3E}">
        <p14:creationId xmlns:p14="http://schemas.microsoft.com/office/powerpoint/2010/main" val="9040538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560</TotalTime>
  <Words>481</Words>
  <Application>Microsoft Macintosh PowerPoint</Application>
  <PresentationFormat>Widescreen</PresentationFormat>
  <Paragraphs>76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Cambria</vt:lpstr>
      <vt:lpstr>Impact</vt:lpstr>
      <vt:lpstr>Wingdings</vt:lpstr>
      <vt:lpstr>Main Event</vt:lpstr>
      <vt:lpstr>    Information Computer Technology (ICT) in Special Education: A Case Study of Greek Public Schools  Research Proposal for the phd programme: Doctorado en transferencias Interculturalese historicas en la europa Medival Mediterranea.        </vt:lpstr>
      <vt:lpstr>Few words about myself</vt:lpstr>
      <vt:lpstr>CONTEXT AND PURPOSE OF THE RESEARCH</vt:lpstr>
      <vt:lpstr>Research questions</vt:lpstr>
      <vt:lpstr>Research strategy</vt:lpstr>
      <vt:lpstr>Research methodology </vt:lpstr>
      <vt:lpstr>Research methodology </vt:lpstr>
      <vt:lpstr>Research methodology </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EFL Learning Needs Analysis Survey of Culinary Art Technicians in Three Public Institutes of Vocational Training (Public IEK)  </dc:title>
  <dc:creator>ANDRA DANA COZMA</dc:creator>
  <cp:lastModifiedBy>Haris Hatziioannou</cp:lastModifiedBy>
  <cp:revision>45</cp:revision>
  <dcterms:created xsi:type="dcterms:W3CDTF">2021-01-10T09:57:28Z</dcterms:created>
  <dcterms:modified xsi:type="dcterms:W3CDTF">2024-06-07T16:48:58Z</dcterms:modified>
</cp:coreProperties>
</file>